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4" r:id="rId10"/>
    <p:sldId id="264" r:id="rId11"/>
    <p:sldId id="265" r:id="rId12"/>
    <p:sldId id="266" r:id="rId13"/>
    <p:sldId id="295" r:id="rId14"/>
    <p:sldId id="267" r:id="rId15"/>
    <p:sldId id="276" r:id="rId16"/>
    <p:sldId id="277" r:id="rId17"/>
    <p:sldId id="278" r:id="rId18"/>
    <p:sldId id="279" r:id="rId19"/>
    <p:sldId id="270" r:id="rId20"/>
    <p:sldId id="280" r:id="rId21"/>
    <p:sldId id="292" r:id="rId22"/>
    <p:sldId id="271" r:id="rId23"/>
    <p:sldId id="286" r:id="rId24"/>
    <p:sldId id="289" r:id="rId25"/>
    <p:sldId id="290" r:id="rId26"/>
    <p:sldId id="293" r:id="rId27"/>
    <p:sldId id="273" r:id="rId28"/>
    <p:sldId id="274" r:id="rId29"/>
    <p:sldId id="275" r:id="rId30"/>
    <p:sldId id="282" r:id="rId31"/>
    <p:sldId id="283" r:id="rId3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0BCD1-BBB1-4304-8E7B-464AEA0D4512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DB760-413E-44CC-8D51-3928C0FB3C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0736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DB760-413E-44CC-8D51-3928C0FB3C10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656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DB760-413E-44CC-8D51-3928C0FB3C10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5922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DB760-413E-44CC-8D51-3928C0FB3C10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091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46D7-84C3-471E-8889-542CFBB04B88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007-52C7-47B9-8CBC-D0742371A8BA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46D7-84C3-471E-8889-542CFBB04B88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007-52C7-47B9-8CBC-D0742371A8B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46D7-84C3-471E-8889-542CFBB04B88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007-52C7-47B9-8CBC-D0742371A8B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46D7-84C3-471E-8889-542CFBB04B88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007-52C7-47B9-8CBC-D0742371A8B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46D7-84C3-471E-8889-542CFBB04B88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007-52C7-47B9-8CBC-D0742371A8BA}" type="slidenum">
              <a:rPr lang="tr-TR" smtClean="0"/>
              <a:t>‹#›</a:t>
            </a:fld>
            <a:endParaRPr lang="tr-T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46D7-84C3-471E-8889-542CFBB04B88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007-52C7-47B9-8CBC-D0742371A8B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46D7-84C3-471E-8889-542CFBB04B88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007-52C7-47B9-8CBC-D0742371A8BA}" type="slidenum">
              <a:rPr lang="tr-TR" smtClean="0"/>
              <a:t>‹#›</a:t>
            </a:fld>
            <a:endParaRPr lang="tr-T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46D7-84C3-471E-8889-542CFBB04B88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007-52C7-47B9-8CBC-D0742371A8B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46D7-84C3-471E-8889-542CFBB04B88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007-52C7-47B9-8CBC-D0742371A8B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46D7-84C3-471E-8889-542CFBB04B88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007-52C7-47B9-8CBC-D0742371A8BA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46D7-84C3-471E-8889-542CFBB04B88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007-52C7-47B9-8CBC-D0742371A8BA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57E46D7-84C3-471E-8889-542CFBB04B88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ED3A007-52C7-47B9-8CBC-D0742371A8BA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17/06/relationships/model3d" Target="../media/model3d6.glb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2.png"/><Relationship Id="rId4" Type="http://schemas.microsoft.com/office/2017/06/relationships/model3d" Target="../media/model3d7.glb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17/06/relationships/model3d" Target="../media/model3d8.glb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7/06/relationships/model3d" Target="../media/model3d9.glb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17/06/relationships/model3d" Target="../media/model3d10.glb"/><Relationship Id="rId7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11.glb"/><Relationship Id="rId5" Type="http://schemas.openxmlformats.org/officeDocument/2006/relationships/image" Target="../media/image63.png"/><Relationship Id="rId4" Type="http://schemas.openxmlformats.org/officeDocument/2006/relationships/image" Target="../media/image63.png"/><Relationship Id="rId9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17/06/relationships/model3d" Target="../media/model3d12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17/06/relationships/model3d" Target="../media/model3d1.glb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5.png"/><Relationship Id="rId4" Type="http://schemas.microsoft.com/office/2017/06/relationships/model3d" Target="../media/model3d2.glb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17/06/relationships/model3d" Target="../media/model3d3.glb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1.png"/><Relationship Id="rId4" Type="http://schemas.microsoft.com/office/2017/06/relationships/model3d" Target="../media/model3d4.glb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3.png"/><Relationship Id="rId4" Type="http://schemas.microsoft.com/office/2017/06/relationships/model3d" Target="../media/model3d5.glb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827583" y="692696"/>
            <a:ext cx="7639989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KIRGIZİSTAN-TÜRKİYE</a:t>
            </a:r>
            <a:r>
              <a:rPr lang="tr-TR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tr-TR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MANAS ÜNİVERSİTESİ</a:t>
            </a:r>
            <a:endParaRPr lang="tr-TR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934571" y="261098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1119709" y="4712370"/>
            <a:ext cx="67927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Rounded MT Bold" panose="020F0704030504030204" pitchFamily="34" charset="0"/>
              </a:rPr>
              <a:t>KULLANIM KILAVUZU</a:t>
            </a:r>
            <a:endParaRPr lang="tr-TR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1835695" y="370774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Öğrenci Bilgi Sistemi (</a:t>
            </a:r>
            <a:r>
              <a:rPr lang="tr-TR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www.obis.manas.edu.kg)</a:t>
            </a:r>
            <a:endParaRPr lang="tr-TR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2266301" y="4077072"/>
            <a:ext cx="46085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OBİS</a:t>
            </a:r>
          </a:p>
        </p:txBody>
      </p:sp>
    </p:spTree>
    <p:extLst>
      <p:ext uri="{BB962C8B-B14F-4D97-AF65-F5344CB8AC3E}">
        <p14:creationId xmlns:p14="http://schemas.microsoft.com/office/powerpoint/2010/main" val="301870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3347864" y="1116644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Ankete nasıl ulaşırım?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971599" y="5251588"/>
            <a:ext cx="6987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Aldığı dersler kısmında her ders </a:t>
            </a:r>
            <a:r>
              <a:rPr lang="tr-TR" dirty="0" smtClean="0"/>
              <a:t>için anket </a:t>
            </a:r>
            <a:r>
              <a:rPr lang="tr-TR" dirty="0"/>
              <a:t>bulunmaktadır</a:t>
            </a:r>
            <a:r>
              <a:rPr lang="tr-TR" dirty="0" smtClean="0"/>
              <a:t>.</a:t>
            </a:r>
          </a:p>
          <a:p>
            <a:pPr algn="ctr"/>
            <a:r>
              <a:rPr lang="tr-TR" dirty="0" smtClean="0"/>
              <a:t> Dersin </a:t>
            </a:r>
            <a:r>
              <a:rPr lang="tr-TR" dirty="0"/>
              <a:t>üzerine </a:t>
            </a:r>
            <a:r>
              <a:rPr lang="tr-TR" dirty="0" smtClean="0"/>
              <a:t>tıkladığınızda o dersin Hocasına ait ankete ulaşılır</a:t>
            </a:r>
            <a:r>
              <a:rPr lang="tr-TR" dirty="0"/>
              <a:t>, </a:t>
            </a:r>
            <a:r>
              <a:rPr lang="tr-TR" dirty="0" smtClean="0"/>
              <a:t>Soruların hepsini </a:t>
            </a:r>
            <a:r>
              <a:rPr lang="tr-TR" dirty="0"/>
              <a:t>eksiksiz </a:t>
            </a:r>
            <a:r>
              <a:rPr lang="tr-TR" dirty="0" smtClean="0"/>
              <a:t>bir şekilde yanıtladıktan </a:t>
            </a:r>
            <a:r>
              <a:rPr lang="tr-TR" dirty="0"/>
              <a:t>sonra </a:t>
            </a:r>
          </a:p>
          <a:p>
            <a:pPr algn="ctr"/>
            <a:r>
              <a:rPr lang="tr-TR" b="1" dirty="0">
                <a:solidFill>
                  <a:srgbClr val="FF0000"/>
                </a:solidFill>
              </a:rPr>
              <a:t>‘KAYDET’ </a:t>
            </a:r>
            <a:r>
              <a:rPr lang="tr-TR" dirty="0"/>
              <a:t>butonuna </a:t>
            </a:r>
            <a:r>
              <a:rPr lang="tr-TR" dirty="0" smtClean="0"/>
              <a:t>basarak sonraki adıma geçebilirsiniz..</a:t>
            </a:r>
            <a:endParaRPr lang="tr-TR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3CC429C-0B23-4EF3-AB94-0CD005047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432063"/>
            <a:ext cx="4320480" cy="3819525"/>
          </a:xfrm>
          <a:prstGeom prst="rect">
            <a:avLst/>
          </a:prstGeom>
        </p:spPr>
      </p:pic>
      <p:pic>
        <p:nvPicPr>
          <p:cNvPr id="11266" name="Picture 2" descr="C:\Users\ALBAYRAK\AppData\Local\Microsoft\Windows\INetCache\IE\4MN7YSPB\2286286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1183728" cy="17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Трехмерная модель 2" descr="Звездочки и птички от оглушения">
                <a:extLst>
                  <a:ext uri="{FF2B5EF4-FFF2-40B4-BE49-F238E27FC236}">
                    <a16:creationId xmlns:a16="http://schemas.microsoft.com/office/drawing/2014/main" id="{3342A446-E7BC-4B86-8DC5-BD9CE78EC4F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54346742"/>
                  </p:ext>
                </p:extLst>
              </p:nvPr>
            </p:nvGraphicFramePr>
            <p:xfrm>
              <a:off x="-88947" y="2819455"/>
              <a:ext cx="2701769" cy="175044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01769" cy="1750443"/>
                    </a:xfrm>
                    <a:prstGeom prst="rect">
                      <a:avLst/>
                    </a:prstGeom>
                  </am3d:spPr>
                  <am3d:camera>
                    <am3d:pos x="0" y="0" z="672201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24449" d="1000000"/>
                    <am3d:preTrans dx="1316099" dy="-4102878" dz="-1663540"/>
                    <am3d:scale>
                      <am3d:sx n="1000000" d="1000000"/>
                      <am3d:sy n="1000000" d="1000000"/>
                      <am3d:sz n="1000000" d="1000000"/>
                    </am3d:scale>
                    <am3d:rot ax="8544367" ay="-3646027" az="-876622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7292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Звездочки и птички от оглушения">
                <a:extLst>
                  <a:ext uri="{FF2B5EF4-FFF2-40B4-BE49-F238E27FC236}">
                    <a16:creationId xmlns="" xmlns:a16="http://schemas.microsoft.com/office/drawing/2014/main" id="{3342A446-E7BC-4B86-8DC5-BD9CE78EC4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88947" y="2819455"/>
                <a:ext cx="2701769" cy="17504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09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1639558" y="1043444"/>
            <a:ext cx="601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DERS BAŞARI NOTLARIMI NEREDEN BULABİLİRİM?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346142" y="5671105"/>
            <a:ext cx="7989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Geçerli yarıyılda </a:t>
            </a:r>
            <a:r>
              <a:rPr lang="tr-TR" sz="1600" dirty="0"/>
              <a:t>kayıt olduğunuz derslere ait ders hocası tarafından açıklanmış vize ve final </a:t>
            </a:r>
            <a:r>
              <a:rPr lang="tr-TR" sz="1600" dirty="0" smtClean="0"/>
              <a:t>notları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tr-TR" sz="1600" dirty="0" smtClean="0"/>
              <a:t>menü üzerinden</a:t>
            </a:r>
            <a:r>
              <a:rPr lang="en-US" sz="1600" dirty="0" smtClean="0"/>
              <a:t> </a:t>
            </a:r>
            <a:r>
              <a:rPr lang="tr-TR" sz="1600" b="1" dirty="0" smtClean="0">
                <a:solidFill>
                  <a:srgbClr val="FF0000"/>
                </a:solidFill>
              </a:rPr>
              <a:t>‘DÖNEMLİK </a:t>
            </a:r>
            <a:r>
              <a:rPr lang="tr-TR" sz="1600" b="1" dirty="0">
                <a:solidFill>
                  <a:srgbClr val="FF0000"/>
                </a:solidFill>
              </a:rPr>
              <a:t>NOTLAR’ </a:t>
            </a:r>
            <a:r>
              <a:rPr lang="tr-TR" sz="1600" dirty="0"/>
              <a:t>tıklanarak </a:t>
            </a:r>
            <a:r>
              <a:rPr lang="tr-TR" sz="1600" dirty="0" smtClean="0"/>
              <a:t>ulaşılır.</a:t>
            </a:r>
            <a:r>
              <a:rPr lang="en-US" sz="1600" dirty="0" smtClean="0"/>
              <a:t> </a:t>
            </a:r>
            <a:endParaRPr lang="tr-TR" sz="16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B352B84-6806-4559-8F4C-8B9110509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047" y="1495666"/>
            <a:ext cx="5561905" cy="386666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Трехмерная модель 6" descr="Дротики с мишенью">
                <a:extLst>
                  <a:ext uri="{FF2B5EF4-FFF2-40B4-BE49-F238E27FC236}">
                    <a16:creationId xmlns:a16="http://schemas.microsoft.com/office/drawing/2014/main" id="{534EEFB7-32AE-47E7-90C6-B840B604C29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3498634"/>
                  </p:ext>
                </p:extLst>
              </p:nvPr>
            </p:nvGraphicFramePr>
            <p:xfrm>
              <a:off x="7462157" y="3284984"/>
              <a:ext cx="1708518" cy="176546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08518" cy="1765468"/>
                    </a:xfrm>
                    <a:prstGeom prst="rect">
                      <a:avLst/>
                    </a:prstGeom>
                  </am3d:spPr>
                  <am3d:camera>
                    <am3d:pos x="0" y="0" z="676521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228188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862794" ay="-856715" az="50669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448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Дротики с мишенью">
                <a:extLst>
                  <a:ext uri="{FF2B5EF4-FFF2-40B4-BE49-F238E27FC236}">
                    <a16:creationId xmlns="" xmlns:a16="http://schemas.microsoft.com/office/drawing/2014/main" id="{534EEFB7-32AE-47E7-90C6-B840B604C2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62157" y="3284984"/>
                <a:ext cx="1708518" cy="17654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05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1639558" y="1043444"/>
            <a:ext cx="601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DERS BAŞARI NOTLARIMI NEREDEN BULABİLİRİM?</a:t>
            </a:r>
          </a:p>
        </p:txBody>
      </p:sp>
      <p:sp>
        <p:nvSpPr>
          <p:cNvPr id="9" name="Dikdörtgen 8"/>
          <p:cNvSpPr/>
          <p:nvPr/>
        </p:nvSpPr>
        <p:spPr>
          <a:xfrm>
            <a:off x="391828" y="5210175"/>
            <a:ext cx="7807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Eğer notlar çıkmıyorsa </a:t>
            </a:r>
            <a:r>
              <a:rPr lang="tr-TR" b="1" dirty="0">
                <a:solidFill>
                  <a:srgbClr val="FF0000"/>
                </a:solidFill>
              </a:rPr>
              <a:t>Aldığı Dersler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butonunu tıklayarak listedeki ilgili dersi seçiniz ve karşınıza çıkan anket sorularını cevaplayarak </a:t>
            </a:r>
            <a:r>
              <a:rPr lang="tr-TR" b="1" dirty="0" smtClean="0">
                <a:solidFill>
                  <a:srgbClr val="FF0000"/>
                </a:solidFill>
              </a:rPr>
              <a:t>‘KAYDET’ </a:t>
            </a:r>
            <a:r>
              <a:rPr lang="tr-TR" dirty="0"/>
              <a:t>butonuna basınız. Tekrar </a:t>
            </a:r>
            <a:r>
              <a:rPr lang="tr-TR" b="1" dirty="0">
                <a:solidFill>
                  <a:srgbClr val="FF0000"/>
                </a:solidFill>
              </a:rPr>
              <a:t>Dönemlik Notlar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menüsüne geldiğinizde ders notları </a:t>
            </a:r>
            <a:r>
              <a:rPr lang="tr-TR" dirty="0" smtClean="0"/>
              <a:t>görünecektir</a:t>
            </a:r>
            <a:r>
              <a:rPr lang="en-US" dirty="0"/>
              <a:t>.</a:t>
            </a:r>
            <a:endParaRPr lang="tr-TR" i="1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5" y="1647825"/>
            <a:ext cx="50101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40028"/>
            <a:ext cx="743762" cy="3273347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1245652" y="1037977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BELGE NASIL OLUŞTURULUR?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42" y="1412776"/>
            <a:ext cx="6820123" cy="429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1043608" y="5805264"/>
            <a:ext cx="6898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‘BELGE OLUŞTUR’ </a:t>
            </a:r>
            <a:r>
              <a:rPr lang="tr-TR" dirty="0"/>
              <a:t>butonuna basarak </a:t>
            </a:r>
            <a:r>
              <a:rPr lang="tr-TR" dirty="0" smtClean="0"/>
              <a:t>Online 4 Dilde Öğrenci Belgenizi PDF olarak indirebilirsiniz.</a:t>
            </a:r>
            <a:endParaRPr lang="ru-RU" dirty="0"/>
          </a:p>
        </p:txBody>
      </p:sp>
      <p:pic>
        <p:nvPicPr>
          <p:cNvPr id="15364" name="Picture 4" descr="C:\Users\ALBAYRAK\AppData\Local\Microsoft\Windows\INetCache\IE\4MN7YSPB\copy-27190_64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3" y="2204864"/>
            <a:ext cx="1110659" cy="115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39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1907704" y="104344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Öğrenci Belgesi Nasıl Sipariş Edebilirim?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BB2393-7E7A-449E-BE8C-5E96B0AE4EDC}"/>
              </a:ext>
            </a:extLst>
          </p:cNvPr>
          <p:cNvSpPr txBox="1"/>
          <p:nvPr/>
        </p:nvSpPr>
        <p:spPr>
          <a:xfrm>
            <a:off x="1619672" y="5661248"/>
            <a:ext cx="556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Açılan Menüde </a:t>
            </a:r>
            <a:r>
              <a:rPr lang="tr-TR" b="1" dirty="0">
                <a:solidFill>
                  <a:srgbClr val="FF0000"/>
                </a:solidFill>
              </a:rPr>
              <a:t>‘BELGE SİPARİŞİ’ </a:t>
            </a:r>
            <a:r>
              <a:rPr lang="tr-TR" dirty="0"/>
              <a:t>butonuna tıklanır.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E3CB726-2A44-4F05-96BC-5A417326D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320" y="1511861"/>
            <a:ext cx="6261291" cy="404119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Трехмерная модель 6" descr="Пергамент или бумажный свиток">
                <a:extLst>
                  <a:ext uri="{FF2B5EF4-FFF2-40B4-BE49-F238E27FC236}">
                    <a16:creationId xmlns:a16="http://schemas.microsoft.com/office/drawing/2014/main" id="{86A84407-6AB0-4026-9345-F1B400F560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00643317"/>
                  </p:ext>
                </p:extLst>
              </p:nvPr>
            </p:nvGraphicFramePr>
            <p:xfrm>
              <a:off x="-58170" y="4802905"/>
              <a:ext cx="1610662" cy="200471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10662" cy="2004717"/>
                    </a:xfrm>
                    <a:prstGeom prst="rect">
                      <a:avLst/>
                    </a:prstGeom>
                  </am3d:spPr>
                  <am3d:camera>
                    <am3d:pos x="0" y="0" z="613528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56167" d="1000000"/>
                    <am3d:preTrans dx="0" dy="2690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633730" ay="1658037" az="-29658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5251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Пергамент или бумажный свиток">
                <a:extLst>
                  <a:ext uri="{FF2B5EF4-FFF2-40B4-BE49-F238E27FC236}">
                    <a16:creationId xmlns="" xmlns:a16="http://schemas.microsoft.com/office/drawing/2014/main" id="{86A84407-6AB0-4026-9345-F1B400F560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58170" y="4802905"/>
                <a:ext cx="1610662" cy="20047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09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4CF15A14-4483-4FB2-A5D4-3A4CFE588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214714"/>
            <a:ext cx="6504762" cy="4428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75F33E8-6C7A-4D83-B56E-5BBF496E193C}"/>
              </a:ext>
            </a:extLst>
          </p:cNvPr>
          <p:cNvSpPr txBox="1"/>
          <p:nvPr/>
        </p:nvSpPr>
        <p:spPr>
          <a:xfrm>
            <a:off x="251520" y="5802169"/>
            <a:ext cx="7952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/>
              <a:t>Sipariş</a:t>
            </a:r>
            <a:r>
              <a:rPr lang="tr-TR" dirty="0"/>
              <a:t> verilmek istenen belge(ler)in türü </a:t>
            </a:r>
            <a:r>
              <a:rPr lang="tr-TR" b="1" dirty="0">
                <a:solidFill>
                  <a:srgbClr val="FF0000"/>
                </a:solidFill>
              </a:rPr>
              <a:t>‘</a:t>
            </a:r>
            <a:r>
              <a:rPr lang="tr-TR" b="1" dirty="0" smtClean="0">
                <a:solidFill>
                  <a:srgbClr val="FF0000"/>
                </a:solidFill>
              </a:rPr>
              <a:t>BELGE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tr-TR" b="1" dirty="0" smtClean="0">
                <a:solidFill>
                  <a:srgbClr val="FF0000"/>
                </a:solidFill>
              </a:rPr>
              <a:t>TÜRÜ</a:t>
            </a:r>
            <a:r>
              <a:rPr lang="tr-TR" b="1" dirty="0">
                <a:solidFill>
                  <a:srgbClr val="FF0000"/>
                </a:solidFill>
              </a:rPr>
              <a:t>’ </a:t>
            </a:r>
            <a:r>
              <a:rPr lang="tr-TR" dirty="0"/>
              <a:t>kısmından belirlenir.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F7F8F38-94E3-4E98-9B2F-72899A4BEF83}"/>
              </a:ext>
            </a:extLst>
          </p:cNvPr>
          <p:cNvSpPr/>
          <p:nvPr/>
        </p:nvSpPr>
        <p:spPr>
          <a:xfrm>
            <a:off x="2353806" y="652045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0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34D00DF1-1167-43E5-9E58-CB6B70AFD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268760"/>
            <a:ext cx="6714286" cy="4409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2AE6659-3A8A-43BE-9059-CE469F85CA68}"/>
              </a:ext>
            </a:extLst>
          </p:cNvPr>
          <p:cNvSpPr txBox="1"/>
          <p:nvPr/>
        </p:nvSpPr>
        <p:spPr>
          <a:xfrm>
            <a:off x="342107" y="6072594"/>
            <a:ext cx="7716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Sipariş verilmek istenen belge(ler)in dili </a:t>
            </a:r>
            <a:r>
              <a:rPr lang="tr-TR" b="1" dirty="0">
                <a:solidFill>
                  <a:srgbClr val="FF0000"/>
                </a:solidFill>
              </a:rPr>
              <a:t>‘BELGE DİLİ’ </a:t>
            </a:r>
            <a:r>
              <a:rPr lang="tr-TR" dirty="0"/>
              <a:t>kısmından belirlenir.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FB67FD3-8790-4B02-9997-EB2FFF86C7A6}"/>
              </a:ext>
            </a:extLst>
          </p:cNvPr>
          <p:cNvSpPr/>
          <p:nvPr/>
        </p:nvSpPr>
        <p:spPr>
          <a:xfrm>
            <a:off x="2353806" y="652045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9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E75CCC27-B9B9-4D53-9F0F-C00843762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143" y="1252809"/>
            <a:ext cx="6485714" cy="435238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E86B4D4-464B-4EC6-845A-3C6E854F147E}"/>
              </a:ext>
            </a:extLst>
          </p:cNvPr>
          <p:cNvSpPr/>
          <p:nvPr/>
        </p:nvSpPr>
        <p:spPr>
          <a:xfrm>
            <a:off x="2353806" y="652045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10D729C-99B5-4E88-AE21-A9EF100F0F63}"/>
              </a:ext>
            </a:extLst>
          </p:cNvPr>
          <p:cNvSpPr txBox="1"/>
          <p:nvPr/>
        </p:nvSpPr>
        <p:spPr>
          <a:xfrm>
            <a:off x="683568" y="5836623"/>
            <a:ext cx="732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Sipariş verilmek istenen belge(ler)in adeti </a:t>
            </a:r>
            <a:r>
              <a:rPr lang="tr-TR" b="1" dirty="0">
                <a:solidFill>
                  <a:srgbClr val="FF0000"/>
                </a:solidFill>
              </a:rPr>
              <a:t>‘ADET’ </a:t>
            </a:r>
            <a:r>
              <a:rPr lang="tr-TR" dirty="0"/>
              <a:t>kısmından belirlenir.</a:t>
            </a:r>
            <a:endParaRPr lang="ru-RU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FC5E98C-427C-4608-BB5F-C2A5CD832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1047" y="908720"/>
            <a:ext cx="6561905" cy="4314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FE97394-E116-49A9-9F5D-2D93DA72C68D}"/>
              </a:ext>
            </a:extLst>
          </p:cNvPr>
          <p:cNvSpPr txBox="1"/>
          <p:nvPr/>
        </p:nvSpPr>
        <p:spPr>
          <a:xfrm>
            <a:off x="467544" y="5482098"/>
            <a:ext cx="7836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/>
              <a:t>Sipariş verilmek istenen belge(ler)in Türü, Dili ve Adeti belirlendikten sonra </a:t>
            </a:r>
          </a:p>
          <a:p>
            <a:pPr algn="ctr"/>
            <a:r>
              <a:rPr lang="tr-TR" b="1" dirty="0">
                <a:solidFill>
                  <a:srgbClr val="FF0000"/>
                </a:solidFill>
              </a:rPr>
              <a:t>‘GÖNDER’ </a:t>
            </a:r>
            <a:r>
              <a:rPr lang="tr-TR" dirty="0"/>
              <a:t>butonuna basılarak sipariş verilir.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6C45FB7-5B4B-42F9-94F7-E767E45E1B93}"/>
              </a:ext>
            </a:extLst>
          </p:cNvPr>
          <p:cNvSpPr/>
          <p:nvPr/>
        </p:nvSpPr>
        <p:spPr>
          <a:xfrm>
            <a:off x="2286758" y="409842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Трехмерная модель 6" descr="Скрепка">
                <a:extLst>
                  <a:ext uri="{FF2B5EF4-FFF2-40B4-BE49-F238E27FC236}">
                    <a16:creationId xmlns:a16="http://schemas.microsoft.com/office/drawing/2014/main" id="{9374790C-AFD5-4344-BFC5-C628C4F55D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6956692"/>
                  </p:ext>
                </p:extLst>
              </p:nvPr>
            </p:nvGraphicFramePr>
            <p:xfrm>
              <a:off x="7831495" y="1537928"/>
              <a:ext cx="1075484" cy="394417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75484" cy="3944170"/>
                    </a:xfrm>
                    <a:prstGeom prst="rect">
                      <a:avLst/>
                    </a:prstGeom>
                  </am3d:spPr>
                  <am3d:camera>
                    <am3d:pos x="0" y="0" z="486534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739132" d="1000000"/>
                    <am3d:preTrans dx="0" dy="-731216" dz="-924212"/>
                    <am3d:scale>
                      <am3d:sx n="1000000" d="1000000"/>
                      <am3d:sy n="1000000" d="1000000"/>
                      <am3d:sz n="1000000" d="1000000"/>
                    </am3d:scale>
                    <am3d:rot ax="1704321" ay="-1498383" az="-77168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639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Скрепка">
                <a:extLst>
                  <a:ext uri="{FF2B5EF4-FFF2-40B4-BE49-F238E27FC236}">
                    <a16:creationId xmlns="" xmlns:a16="http://schemas.microsoft.com/office/drawing/2014/main" id="{9374790C-AFD5-4344-BFC5-C628C4F55D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31495" y="1537928"/>
                <a:ext cx="1075484" cy="394417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Resi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1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86" y="5819470"/>
            <a:ext cx="1038530" cy="103853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1434663" y="971466"/>
            <a:ext cx="655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BELGE SİPARİŞİ NASIL YAPILIR?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67544" y="5846577"/>
            <a:ext cx="7865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i="1" dirty="0">
                <a:solidFill>
                  <a:srgbClr val="FF0000"/>
                </a:solidFill>
              </a:rPr>
              <a:t>Sipariş edilmek istenen belgenin ÖDEMESİ ONLİNE olarak yapılır.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D685D19-A8E4-419C-A608-85EE977F1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230" y="1354077"/>
            <a:ext cx="6304096" cy="4345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BC005D8-591B-44D9-98F7-BCEA2F8E731D}"/>
              </a:ext>
            </a:extLst>
          </p:cNvPr>
          <p:cNvSpPr txBox="1"/>
          <p:nvPr/>
        </p:nvSpPr>
        <p:spPr>
          <a:xfrm>
            <a:off x="1469230" y="6317633"/>
            <a:ext cx="5986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!ÖDEMESİ YAPILMAYAN SİPARİŞLER GEÇERSİZDİR!</a:t>
            </a:r>
            <a:endParaRPr lang="ru-RU" b="1" dirty="0"/>
          </a:p>
        </p:txBody>
      </p:sp>
      <p:pic>
        <p:nvPicPr>
          <p:cNvPr id="8196" name="Picture 4" descr="C:\Users\ALBAYRAK\AppData\Local\Microsoft\Windows\INetCache\IE\SQ4DDEXT\5000_som_2009_ob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09" y="1844824"/>
            <a:ext cx="1312407" cy="60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LBAYRAK\AppData\Local\Microsoft\Windows\INetCache\IE\63NTF9SB\400px-100_som_2016_rev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" y="4941168"/>
            <a:ext cx="1301793" cy="62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ALBAYRAK\AppData\Local\Microsoft\Windows\INetCache\IE\4MN7YSPB\220_F_363645881_LPTKDXW8Vbr8SSmkiCAq46GmgZg0Ttxe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39" y="1483537"/>
            <a:ext cx="1081402" cy="72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6206925"/>
            <a:ext cx="636868" cy="636868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3083473" y="944359"/>
            <a:ext cx="3040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OBİS’e</a:t>
            </a:r>
            <a:r>
              <a:rPr lang="tr-TR" b="1" dirty="0">
                <a:solidFill>
                  <a:srgbClr val="FF0000"/>
                </a:solidFill>
              </a:rPr>
              <a:t> Nasıl Giriş Yapılır?</a:t>
            </a:r>
          </a:p>
          <a:p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0" y="1435949"/>
            <a:ext cx="8316416" cy="3884832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280216" y="5733256"/>
            <a:ext cx="873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/>
              <a:t>o</a:t>
            </a:r>
            <a:r>
              <a:rPr lang="tr-TR" dirty="0" smtClean="0"/>
              <a:t>idb.manas.edu.kg </a:t>
            </a:r>
            <a:r>
              <a:rPr lang="tr-TR" dirty="0"/>
              <a:t>sayfasından resimdeki </a:t>
            </a:r>
            <a:r>
              <a:rPr lang="tr-TR" dirty="0" smtClean="0"/>
              <a:t>OBİS linkine tıklayarak </a:t>
            </a:r>
            <a:r>
              <a:rPr lang="tr-TR" dirty="0"/>
              <a:t>veya </a:t>
            </a:r>
            <a:r>
              <a:rPr lang="tr-TR" dirty="0" smtClean="0"/>
              <a:t>doğrudan </a:t>
            </a:r>
            <a:endParaRPr lang="tr-TR" dirty="0"/>
          </a:p>
          <a:p>
            <a:pPr algn="ctr"/>
            <a:r>
              <a:rPr lang="tr-TR" dirty="0">
                <a:solidFill>
                  <a:srgbClr val="FF0000"/>
                </a:solidFill>
              </a:rPr>
              <a:t>www.obis.manas.edu.kg</a:t>
            </a:r>
            <a:r>
              <a:rPr lang="tr-TR" dirty="0"/>
              <a:t> </a:t>
            </a:r>
            <a:r>
              <a:rPr lang="tr-TR" dirty="0" smtClean="0"/>
              <a:t>yazarak </a:t>
            </a:r>
            <a:r>
              <a:rPr lang="tr-TR" dirty="0"/>
              <a:t>giriş </a:t>
            </a:r>
            <a:r>
              <a:rPr lang="tr-TR" dirty="0" smtClean="0"/>
              <a:t>yapabilirsiniz.</a:t>
            </a:r>
            <a:endParaRPr lang="tr-TR" dirty="0"/>
          </a:p>
        </p:txBody>
      </p:sp>
      <p:pic>
        <p:nvPicPr>
          <p:cNvPr id="7" name="Рисунок 6" descr="Пейзаж с маяком">
            <a:extLst>
              <a:ext uri="{FF2B5EF4-FFF2-40B4-BE49-F238E27FC236}">
                <a16:creationId xmlns="" xmlns:a16="http://schemas.microsoft.com/office/drawing/2014/main" id="{69E9C7E5-D6EF-4862-A26D-D5DE926BDF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30179" y="5010386"/>
            <a:ext cx="620789" cy="620789"/>
          </a:xfrm>
          <a:prstGeom prst="rect">
            <a:avLst/>
          </a:prstGeom>
        </p:spPr>
      </p:pic>
      <p:pic>
        <p:nvPicPr>
          <p:cNvPr id="12290" name="Picture 2" descr="C:\Users\ALBAYRAK\AppData\Local\Microsoft\Windows\INetCache\IE\63NTF9SB\online-survey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9" y="6206925"/>
            <a:ext cx="802806" cy="60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5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33FD16B6-DA09-41B5-93A0-01BAAF98B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1619" y="2492896"/>
            <a:ext cx="4680520" cy="398277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1091398" y="1052736"/>
            <a:ext cx="6720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BELGE SİPARİŞİ </a:t>
            </a:r>
            <a:r>
              <a:rPr lang="tr-TR" b="1" dirty="0" smtClean="0">
                <a:solidFill>
                  <a:srgbClr val="FF0000"/>
                </a:solidFill>
              </a:rPr>
              <a:t>ONLİNE ÖDEMESİ NASIL </a:t>
            </a:r>
            <a:r>
              <a:rPr lang="tr-TR" b="1" dirty="0">
                <a:solidFill>
                  <a:srgbClr val="FF0000"/>
                </a:solidFill>
              </a:rPr>
              <a:t>YAPILIR?</a:t>
            </a:r>
          </a:p>
        </p:txBody>
      </p:sp>
      <p:sp>
        <p:nvSpPr>
          <p:cNvPr id="5" name="Dikdörtgen 4"/>
          <p:cNvSpPr/>
          <p:nvPr/>
        </p:nvSpPr>
        <p:spPr>
          <a:xfrm>
            <a:off x="971600" y="510708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452870" y="1386885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ÖDEME BUTONUNA BASTIKTAN SONRA </a:t>
            </a:r>
          </a:p>
          <a:p>
            <a:pPr algn="ctr"/>
            <a:r>
              <a:rPr lang="tr-TR" dirty="0" smtClean="0"/>
              <a:t>DEMİRBANK ONLİNE ÖDEME </a:t>
            </a:r>
          </a:p>
          <a:p>
            <a:pPr algn="ctr"/>
            <a:r>
              <a:rPr lang="tr-TR" dirty="0" smtClean="0"/>
              <a:t>SAYFASINA YÖNLENDİRİLİRSİNİZ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91398" y="1052736"/>
            <a:ext cx="6720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BELGE SİPARİŞİ </a:t>
            </a:r>
            <a:r>
              <a:rPr lang="tr-TR" b="1" dirty="0" smtClean="0">
                <a:solidFill>
                  <a:srgbClr val="FF0000"/>
                </a:solidFill>
              </a:rPr>
              <a:t>ONLİNE ÖDEMESİ NASIL </a:t>
            </a:r>
            <a:r>
              <a:rPr lang="tr-TR" b="1" dirty="0">
                <a:solidFill>
                  <a:srgbClr val="FF0000"/>
                </a:solidFill>
              </a:rPr>
              <a:t>YAPILIR?</a:t>
            </a:r>
          </a:p>
        </p:txBody>
      </p:sp>
      <p:sp>
        <p:nvSpPr>
          <p:cNvPr id="5" name="Dikdörtgen 4"/>
          <p:cNvSpPr/>
          <p:nvPr/>
        </p:nvSpPr>
        <p:spPr>
          <a:xfrm>
            <a:off x="971600" y="510708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sp>
        <p:nvSpPr>
          <p:cNvPr id="7" name="Dikdörtgen 6"/>
          <p:cNvSpPr/>
          <p:nvPr/>
        </p:nvSpPr>
        <p:spPr>
          <a:xfrm>
            <a:off x="175531" y="5005778"/>
            <a:ext cx="82089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/>
              <a:t>Açılan pencerede sizin kişisel bilgileriniz çıkacaktır. </a:t>
            </a:r>
            <a:r>
              <a:rPr lang="tr-TR" sz="2000" b="1" dirty="0">
                <a:solidFill>
                  <a:srgbClr val="FF0000"/>
                </a:solidFill>
              </a:rPr>
              <a:t>Я, </a:t>
            </a:r>
            <a:r>
              <a:rPr lang="tr-TR" sz="2000" b="1" dirty="0" err="1">
                <a:solidFill>
                  <a:srgbClr val="FF0000"/>
                </a:solidFill>
              </a:rPr>
              <a:t>ознакомлен</a:t>
            </a:r>
            <a:r>
              <a:rPr lang="tr-TR" sz="2000" b="1" dirty="0">
                <a:solidFill>
                  <a:srgbClr val="FF0000"/>
                </a:solidFill>
              </a:rPr>
              <a:t> и </a:t>
            </a:r>
            <a:r>
              <a:rPr lang="tr-TR" sz="2000" b="1" dirty="0" err="1">
                <a:solidFill>
                  <a:srgbClr val="FF0000"/>
                </a:solidFill>
              </a:rPr>
              <a:t>согласен</a:t>
            </a:r>
            <a:r>
              <a:rPr lang="tr-TR" sz="2000" b="1" dirty="0">
                <a:solidFill>
                  <a:srgbClr val="FF0000"/>
                </a:solidFill>
              </a:rPr>
              <a:t> с </a:t>
            </a:r>
            <a:r>
              <a:rPr lang="tr-TR" sz="2000" b="1" dirty="0" err="1">
                <a:solidFill>
                  <a:srgbClr val="FF0000"/>
                </a:solidFill>
              </a:rPr>
              <a:t>условиями</a:t>
            </a:r>
            <a:r>
              <a:rPr lang="tr-TR" sz="2000" b="1" dirty="0">
                <a:solidFill>
                  <a:srgbClr val="FF0000"/>
                </a:solidFill>
              </a:rPr>
              <a:t> </a:t>
            </a:r>
            <a:r>
              <a:rPr lang="tr-TR" sz="2000" b="1" dirty="0" err="1">
                <a:solidFill>
                  <a:srgbClr val="FF0000"/>
                </a:solidFill>
              </a:rPr>
              <a:t>настоящего</a:t>
            </a:r>
            <a:r>
              <a:rPr lang="tr-TR" sz="2000" b="1" dirty="0">
                <a:solidFill>
                  <a:srgbClr val="FF0000"/>
                </a:solidFill>
              </a:rPr>
              <a:t> </a:t>
            </a:r>
            <a:r>
              <a:rPr lang="tr-TR" sz="2000" b="1" dirty="0" err="1">
                <a:solidFill>
                  <a:srgbClr val="FF0000"/>
                </a:solidFill>
              </a:rPr>
              <a:t>договора</a:t>
            </a:r>
            <a:r>
              <a:rPr lang="tr-TR" sz="2000" b="1" dirty="0">
                <a:solidFill>
                  <a:srgbClr val="FF0000"/>
                </a:solidFill>
              </a:rPr>
              <a:t> (Sözleşmeyi okudum ve kabul ettim)</a:t>
            </a:r>
            <a:r>
              <a:rPr lang="tr-TR" sz="2000" b="1" dirty="0"/>
              <a:t> </a:t>
            </a:r>
            <a:r>
              <a:rPr lang="tr-TR" sz="2000" dirty="0" smtClean="0"/>
              <a:t>seçeneğini </a:t>
            </a:r>
            <a:r>
              <a:rPr lang="tr-TR" sz="2000" dirty="0"/>
              <a:t>tıklayınız. Karşınıza Kırgızca ve Türkçe sözleşme metni çıkacaktır</a:t>
            </a:r>
            <a:r>
              <a:rPr lang="tr-TR" sz="2800" dirty="0"/>
              <a:t>. 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="" xmlns:a16="http://schemas.microsoft.com/office/drawing/2014/main" id="{33FD16B6-DA09-41B5-93A0-01BAAF98B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9747" y="1422068"/>
            <a:ext cx="4320480" cy="367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2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1434663" y="971466"/>
            <a:ext cx="655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ONLİNE ÖDEME İŞLEMİ NASIL YAPILIR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5DCE091-E303-4065-9368-D2A99C6D2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5" y="1413997"/>
            <a:ext cx="4104456" cy="4263595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049932" y="5805264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 smtClean="0"/>
              <a:t>Sözleşmeyi </a:t>
            </a:r>
            <a:r>
              <a:rPr lang="tr-TR" dirty="0" err="1" smtClean="0"/>
              <a:t>okyuduktan</a:t>
            </a:r>
            <a:r>
              <a:rPr lang="tr-TR" dirty="0" smtClean="0"/>
              <a:t> sonra pencereyi </a:t>
            </a:r>
            <a:r>
              <a:rPr lang="tr-TR" dirty="0"/>
              <a:t>kapatıp </a:t>
            </a:r>
            <a:endParaRPr lang="tr-TR" dirty="0" smtClean="0"/>
          </a:p>
          <a:p>
            <a:pPr algn="ctr"/>
            <a:r>
              <a:rPr lang="tr-TR" b="1" dirty="0" smtClean="0">
                <a:solidFill>
                  <a:srgbClr val="FF0000"/>
                </a:solidFill>
              </a:rPr>
              <a:t>‘</a:t>
            </a:r>
            <a:r>
              <a:rPr lang="ky-KG" b="1" dirty="0" smtClean="0">
                <a:solidFill>
                  <a:srgbClr val="FF0000"/>
                </a:solidFill>
              </a:rPr>
              <a:t>ТӨЛӨӨ</a:t>
            </a:r>
            <a:r>
              <a:rPr lang="ky-KG" dirty="0" smtClean="0">
                <a:solidFill>
                  <a:srgbClr val="FF0000"/>
                </a:solidFill>
              </a:rPr>
              <a:t> </a:t>
            </a:r>
            <a:r>
              <a:rPr lang="tr-TR" b="1" dirty="0" smtClean="0">
                <a:solidFill>
                  <a:srgbClr val="FF0000"/>
                </a:solidFill>
              </a:rPr>
              <a:t>(ÖDEME)’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butonuna </a:t>
            </a:r>
            <a:r>
              <a:rPr lang="tr-TR" dirty="0"/>
              <a:t>basınız.</a:t>
            </a:r>
          </a:p>
        </p:txBody>
      </p:sp>
    </p:spTree>
    <p:extLst>
      <p:ext uri="{BB962C8B-B14F-4D97-AF65-F5344CB8AC3E}">
        <p14:creationId xmlns:p14="http://schemas.microsoft.com/office/powerpoint/2010/main" val="150955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7250ACFE-D190-4B39-8462-439F79A9B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228" y="1146699"/>
            <a:ext cx="4861044" cy="4224837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1043608" y="5373216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Açılan Demir Bank penceresine banka kartınızın numarasını, geçerli ay ve yılı, kartın arkasındaki üç haneli kodu giriniz ve </a:t>
            </a:r>
            <a:r>
              <a:rPr lang="tr-TR" b="1" dirty="0" smtClean="0">
                <a:solidFill>
                  <a:srgbClr val="FF0000"/>
                </a:solidFill>
              </a:rPr>
              <a:t>‘PAY’ </a:t>
            </a:r>
            <a:r>
              <a:rPr lang="tr-TR" dirty="0"/>
              <a:t>(ödeme miktarı gösterilen) butonuna basınız.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912609" y="464000"/>
            <a:ext cx="71737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</a:t>
            </a:r>
            <a:r>
              <a:rPr lang="tr-TR" sz="2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İŞLERİ </a:t>
            </a:r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DAİRESİ BAŞKANLIĞI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1434663" y="971466"/>
            <a:ext cx="655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ONLİNE ÖDEME İŞLEMİ NASIL YAPILIR</a:t>
            </a:r>
          </a:p>
        </p:txBody>
      </p:sp>
    </p:spTree>
    <p:extLst>
      <p:ext uri="{BB962C8B-B14F-4D97-AF65-F5344CB8AC3E}">
        <p14:creationId xmlns:p14="http://schemas.microsoft.com/office/powerpoint/2010/main" val="203064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EAAC0C2A-8B0A-42EF-AD08-3E9089BE6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7624" y="1052736"/>
            <a:ext cx="6619048" cy="4447619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912609" y="5066600"/>
            <a:ext cx="74038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Bankanız tarafından </a:t>
            </a:r>
            <a:r>
              <a:rPr lang="tr-TR" b="1" dirty="0">
                <a:solidFill>
                  <a:srgbClr val="FF0000"/>
                </a:solidFill>
              </a:rPr>
              <a:t>3-D SECURE </a:t>
            </a:r>
            <a:r>
              <a:rPr lang="tr-TR" dirty="0"/>
              <a:t>teknolojisi uygulanıyorsa banka kayıtlarındaki telefon numarasına ödeme doğrulama şifresi </a:t>
            </a:r>
            <a:r>
              <a:rPr lang="tr-TR" dirty="0" smtClean="0"/>
              <a:t>gelecektir.</a:t>
            </a:r>
          </a:p>
          <a:p>
            <a:pPr algn="ctr"/>
            <a:r>
              <a:rPr lang="tr-TR" dirty="0" smtClean="0"/>
              <a:t>Gelen </a:t>
            </a:r>
            <a:r>
              <a:rPr lang="tr-TR" dirty="0"/>
              <a:t>şifreyi ilgili yere giriniz </a:t>
            </a:r>
            <a:r>
              <a:rPr lang="tr-TR" dirty="0" smtClean="0"/>
              <a:t>ve</a:t>
            </a:r>
          </a:p>
          <a:p>
            <a:pPr algn="ctr"/>
            <a:r>
              <a:rPr lang="tr-TR" b="1" dirty="0" smtClean="0">
                <a:solidFill>
                  <a:srgbClr val="FF0000"/>
                </a:solidFill>
              </a:rPr>
              <a:t> ‘ПОДТВЕРДИТЬ (ONAYLAMA) SUMBIT’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butonuna </a:t>
            </a:r>
            <a:r>
              <a:rPr lang="tr-TR" dirty="0"/>
              <a:t>basınız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912609" y="464000"/>
            <a:ext cx="71737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</a:t>
            </a:r>
            <a:r>
              <a:rPr lang="tr-TR" sz="2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İŞLERİ </a:t>
            </a:r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DAİRESİ BAŞKANLIĞI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1434663" y="971466"/>
            <a:ext cx="655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ONLİNE ÖDEME İŞLEMİ NASIL YAPILIR</a:t>
            </a:r>
          </a:p>
        </p:txBody>
      </p:sp>
      <p:sp>
        <p:nvSpPr>
          <p:cNvPr id="3" name="Lock"/>
          <p:cNvSpPr>
            <a:spLocks noEditPoints="1" noChangeArrowheads="1"/>
          </p:cNvSpPr>
          <p:nvPr/>
        </p:nvSpPr>
        <p:spPr bwMode="auto">
          <a:xfrm>
            <a:off x="395536" y="2492896"/>
            <a:ext cx="576064" cy="1440160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9606 h 21600"/>
              <a:gd name="T4" fmla="*/ 10800 w 21600"/>
              <a:gd name="T5" fmla="*/ 21600 h 21600"/>
              <a:gd name="T6" fmla="*/ 0 w 21600"/>
              <a:gd name="T7" fmla="*/ 9606 h 21600"/>
              <a:gd name="T8" fmla="*/ 744 w 21600"/>
              <a:gd name="T9" fmla="*/ 9904 h 21600"/>
              <a:gd name="T10" fmla="*/ 21134 w 21600"/>
              <a:gd name="T11" fmla="*/ 1533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93" y="9606"/>
                </a:moveTo>
                <a:lnTo>
                  <a:pt x="2048" y="9606"/>
                </a:lnTo>
                <a:lnTo>
                  <a:pt x="2048" y="4713"/>
                </a:lnTo>
                <a:lnTo>
                  <a:pt x="2420" y="3818"/>
                </a:lnTo>
                <a:lnTo>
                  <a:pt x="2979" y="3028"/>
                </a:lnTo>
                <a:lnTo>
                  <a:pt x="3537" y="2446"/>
                </a:lnTo>
                <a:lnTo>
                  <a:pt x="3956" y="1998"/>
                </a:lnTo>
                <a:lnTo>
                  <a:pt x="4492" y="1581"/>
                </a:lnTo>
                <a:lnTo>
                  <a:pt x="5143" y="1238"/>
                </a:lnTo>
                <a:lnTo>
                  <a:pt x="5912" y="880"/>
                </a:lnTo>
                <a:lnTo>
                  <a:pt x="6587" y="641"/>
                </a:lnTo>
                <a:lnTo>
                  <a:pt x="7518" y="372"/>
                </a:lnTo>
                <a:lnTo>
                  <a:pt x="8425" y="208"/>
                </a:lnTo>
                <a:lnTo>
                  <a:pt x="9496" y="59"/>
                </a:lnTo>
                <a:lnTo>
                  <a:pt x="10637" y="14"/>
                </a:lnTo>
                <a:lnTo>
                  <a:pt x="11614" y="59"/>
                </a:lnTo>
                <a:lnTo>
                  <a:pt x="12382" y="119"/>
                </a:lnTo>
                <a:lnTo>
                  <a:pt x="13034" y="253"/>
                </a:lnTo>
                <a:lnTo>
                  <a:pt x="13779" y="417"/>
                </a:lnTo>
                <a:lnTo>
                  <a:pt x="14500" y="611"/>
                </a:lnTo>
                <a:lnTo>
                  <a:pt x="14733" y="686"/>
                </a:lnTo>
                <a:lnTo>
                  <a:pt x="14989" y="790"/>
                </a:lnTo>
                <a:lnTo>
                  <a:pt x="15175" y="865"/>
                </a:lnTo>
                <a:lnTo>
                  <a:pt x="15385" y="954"/>
                </a:lnTo>
                <a:lnTo>
                  <a:pt x="15431" y="969"/>
                </a:lnTo>
                <a:lnTo>
                  <a:pt x="15594" y="1059"/>
                </a:lnTo>
                <a:lnTo>
                  <a:pt x="15757" y="1148"/>
                </a:lnTo>
                <a:lnTo>
                  <a:pt x="15920" y="1267"/>
                </a:lnTo>
                <a:lnTo>
                  <a:pt x="16106" y="1372"/>
                </a:lnTo>
                <a:lnTo>
                  <a:pt x="16665" y="1730"/>
                </a:lnTo>
                <a:lnTo>
                  <a:pt x="17014" y="1998"/>
                </a:lnTo>
                <a:lnTo>
                  <a:pt x="17480" y="2356"/>
                </a:lnTo>
                <a:lnTo>
                  <a:pt x="17852" y="2804"/>
                </a:lnTo>
                <a:lnTo>
                  <a:pt x="18178" y="3192"/>
                </a:lnTo>
                <a:lnTo>
                  <a:pt x="18527" y="3639"/>
                </a:lnTo>
                <a:lnTo>
                  <a:pt x="18806" y="4132"/>
                </a:lnTo>
                <a:lnTo>
                  <a:pt x="19086" y="4713"/>
                </a:lnTo>
                <a:lnTo>
                  <a:pt x="19272" y="5191"/>
                </a:lnTo>
                <a:lnTo>
                  <a:pt x="19295" y="9606"/>
                </a:lnTo>
                <a:lnTo>
                  <a:pt x="21600" y="9606"/>
                </a:lnTo>
                <a:lnTo>
                  <a:pt x="21600" y="16289"/>
                </a:lnTo>
                <a:lnTo>
                  <a:pt x="21413" y="17184"/>
                </a:lnTo>
                <a:lnTo>
                  <a:pt x="21041" y="17900"/>
                </a:lnTo>
                <a:lnTo>
                  <a:pt x="20668" y="18377"/>
                </a:lnTo>
                <a:lnTo>
                  <a:pt x="20343" y="18855"/>
                </a:lnTo>
                <a:lnTo>
                  <a:pt x="19924" y="19332"/>
                </a:lnTo>
                <a:lnTo>
                  <a:pt x="19388" y="19809"/>
                </a:lnTo>
                <a:lnTo>
                  <a:pt x="18806" y="20242"/>
                </a:lnTo>
                <a:lnTo>
                  <a:pt x="18062" y="20585"/>
                </a:lnTo>
                <a:lnTo>
                  <a:pt x="17270" y="20883"/>
                </a:lnTo>
                <a:lnTo>
                  <a:pt x="16525" y="21182"/>
                </a:lnTo>
                <a:lnTo>
                  <a:pt x="15548" y="21420"/>
                </a:lnTo>
                <a:lnTo>
                  <a:pt x="14803" y="21540"/>
                </a:lnTo>
                <a:lnTo>
                  <a:pt x="13662" y="21674"/>
                </a:lnTo>
                <a:lnTo>
                  <a:pt x="8379" y="21659"/>
                </a:lnTo>
                <a:lnTo>
                  <a:pt x="7168" y="21540"/>
                </a:lnTo>
                <a:lnTo>
                  <a:pt x="6098" y="21331"/>
                </a:lnTo>
                <a:lnTo>
                  <a:pt x="5050" y="21092"/>
                </a:lnTo>
                <a:lnTo>
                  <a:pt x="4003" y="20764"/>
                </a:lnTo>
                <a:lnTo>
                  <a:pt x="3258" y="20391"/>
                </a:lnTo>
                <a:lnTo>
                  <a:pt x="2769" y="20123"/>
                </a:lnTo>
                <a:lnTo>
                  <a:pt x="2281" y="19720"/>
                </a:lnTo>
                <a:lnTo>
                  <a:pt x="1862" y="19407"/>
                </a:lnTo>
                <a:lnTo>
                  <a:pt x="1489" y="19079"/>
                </a:lnTo>
                <a:lnTo>
                  <a:pt x="1070" y="18676"/>
                </a:lnTo>
                <a:lnTo>
                  <a:pt x="744" y="18258"/>
                </a:lnTo>
                <a:lnTo>
                  <a:pt x="325" y="17661"/>
                </a:lnTo>
                <a:lnTo>
                  <a:pt x="162" y="17035"/>
                </a:lnTo>
                <a:lnTo>
                  <a:pt x="93" y="16468"/>
                </a:lnTo>
                <a:lnTo>
                  <a:pt x="93" y="9606"/>
                </a:lnTo>
                <a:close/>
                <a:moveTo>
                  <a:pt x="6098" y="9591"/>
                </a:moveTo>
                <a:lnTo>
                  <a:pt x="6098" y="5220"/>
                </a:lnTo>
                <a:lnTo>
                  <a:pt x="6191" y="4907"/>
                </a:lnTo>
                <a:lnTo>
                  <a:pt x="6307" y="4639"/>
                </a:lnTo>
                <a:lnTo>
                  <a:pt x="6517" y="4370"/>
                </a:lnTo>
                <a:lnTo>
                  <a:pt x="6680" y="4087"/>
                </a:lnTo>
                <a:lnTo>
                  <a:pt x="6889" y="3878"/>
                </a:lnTo>
                <a:lnTo>
                  <a:pt x="7308" y="3520"/>
                </a:lnTo>
                <a:lnTo>
                  <a:pt x="7843" y="3281"/>
                </a:lnTo>
                <a:lnTo>
                  <a:pt x="8402" y="3013"/>
                </a:lnTo>
                <a:lnTo>
                  <a:pt x="9031" y="2834"/>
                </a:lnTo>
                <a:lnTo>
                  <a:pt x="9659" y="2700"/>
                </a:lnTo>
                <a:lnTo>
                  <a:pt x="10497" y="2625"/>
                </a:lnTo>
                <a:lnTo>
                  <a:pt x="11125" y="2655"/>
                </a:lnTo>
                <a:lnTo>
                  <a:pt x="11987" y="2789"/>
                </a:lnTo>
                <a:lnTo>
                  <a:pt x="12522" y="2893"/>
                </a:lnTo>
                <a:lnTo>
                  <a:pt x="13011" y="3028"/>
                </a:lnTo>
                <a:lnTo>
                  <a:pt x="13290" y="3192"/>
                </a:lnTo>
                <a:lnTo>
                  <a:pt x="13709" y="3371"/>
                </a:lnTo>
                <a:lnTo>
                  <a:pt x="13872" y="3505"/>
                </a:lnTo>
                <a:lnTo>
                  <a:pt x="14058" y="3639"/>
                </a:lnTo>
                <a:lnTo>
                  <a:pt x="14291" y="3788"/>
                </a:lnTo>
                <a:lnTo>
                  <a:pt x="14431" y="3953"/>
                </a:lnTo>
                <a:lnTo>
                  <a:pt x="14617" y="4102"/>
                </a:lnTo>
                <a:lnTo>
                  <a:pt x="14826" y="4311"/>
                </a:lnTo>
                <a:lnTo>
                  <a:pt x="14919" y="4534"/>
                </a:lnTo>
                <a:lnTo>
                  <a:pt x="15036" y="4773"/>
                </a:lnTo>
                <a:lnTo>
                  <a:pt x="15175" y="5027"/>
                </a:lnTo>
                <a:lnTo>
                  <a:pt x="15245" y="5220"/>
                </a:lnTo>
                <a:lnTo>
                  <a:pt x="15245" y="9591"/>
                </a:lnTo>
                <a:lnTo>
                  <a:pt x="6098" y="9591"/>
                </a:lnTo>
                <a:close/>
              </a:path>
              <a:path w="21600" h="21600" extrusionOk="0">
                <a:moveTo>
                  <a:pt x="93" y="9606"/>
                </a:moveTo>
                <a:lnTo>
                  <a:pt x="21600" y="9606"/>
                </a:lnTo>
                <a:close/>
              </a:path>
              <a:path w="21600" h="21600" extrusionOk="0">
                <a:moveTo>
                  <a:pt x="11684" y="17109"/>
                </a:moveTo>
                <a:lnTo>
                  <a:pt x="12266" y="19317"/>
                </a:lnTo>
                <a:lnTo>
                  <a:pt x="9659" y="19317"/>
                </a:lnTo>
                <a:lnTo>
                  <a:pt x="10287" y="17124"/>
                </a:lnTo>
                <a:lnTo>
                  <a:pt x="10008" y="16975"/>
                </a:lnTo>
                <a:lnTo>
                  <a:pt x="9799" y="16722"/>
                </a:lnTo>
                <a:lnTo>
                  <a:pt x="9752" y="16408"/>
                </a:lnTo>
                <a:lnTo>
                  <a:pt x="9822" y="16170"/>
                </a:lnTo>
                <a:lnTo>
                  <a:pt x="10008" y="16006"/>
                </a:lnTo>
                <a:lnTo>
                  <a:pt x="10148" y="15871"/>
                </a:lnTo>
                <a:lnTo>
                  <a:pt x="10381" y="15782"/>
                </a:lnTo>
                <a:lnTo>
                  <a:pt x="10660" y="15692"/>
                </a:lnTo>
                <a:lnTo>
                  <a:pt x="11009" y="15677"/>
                </a:lnTo>
                <a:lnTo>
                  <a:pt x="11288" y="15722"/>
                </a:lnTo>
                <a:lnTo>
                  <a:pt x="11614" y="15782"/>
                </a:lnTo>
                <a:lnTo>
                  <a:pt x="11893" y="15946"/>
                </a:lnTo>
                <a:lnTo>
                  <a:pt x="12033" y="16080"/>
                </a:lnTo>
                <a:lnTo>
                  <a:pt x="12173" y="16229"/>
                </a:lnTo>
                <a:lnTo>
                  <a:pt x="12196" y="16408"/>
                </a:lnTo>
                <a:lnTo>
                  <a:pt x="12103" y="16722"/>
                </a:lnTo>
                <a:lnTo>
                  <a:pt x="11987" y="16856"/>
                </a:lnTo>
                <a:lnTo>
                  <a:pt x="11847" y="16975"/>
                </a:lnTo>
                <a:lnTo>
                  <a:pt x="11684" y="17109"/>
                </a:lnTo>
              </a:path>
            </a:pathLst>
          </a:custGeom>
          <a:solidFill>
            <a:srgbClr val="C0C0C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147" name="Picture 3" descr="C:\Users\ALBAYRAK\AppData\Local\Microsoft\Windows\INetCache\IE\WCZ8PFSB\alarm-sistemleri-istanbul-data-guvenlik-2-708x40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3120"/>
            <a:ext cx="1460038" cy="82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26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43F42C1-B200-4AA9-890E-79DFF746B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852" y="5410129"/>
            <a:ext cx="8363272" cy="1828800"/>
          </a:xfrm>
        </p:spPr>
        <p:txBody>
          <a:bodyPr/>
          <a:lstStyle/>
          <a:p>
            <a:pPr marL="0" indent="0" algn="ctr">
              <a:buNone/>
            </a:pPr>
            <a:r>
              <a:rPr lang="tr-TR" sz="2000" dirty="0"/>
              <a:t>Başarılı ödeme yapıldığı halde </a:t>
            </a:r>
            <a:endParaRPr lang="tr-TR" sz="2000" dirty="0" smtClean="0"/>
          </a:p>
          <a:p>
            <a:pPr marL="0" indent="0" algn="ctr">
              <a:buNone/>
            </a:pPr>
            <a:r>
              <a:rPr lang="tr-TR" sz="2000" b="1" dirty="0" smtClean="0">
                <a:solidFill>
                  <a:srgbClr val="FF0000"/>
                </a:solidFill>
              </a:rPr>
              <a:t>‘</a:t>
            </a:r>
            <a:r>
              <a:rPr lang="tr-TR" sz="2000" b="1" dirty="0" err="1" smtClean="0">
                <a:solidFill>
                  <a:srgbClr val="FF0000"/>
                </a:solidFill>
              </a:rPr>
              <a:t>Transaction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Accepted</a:t>
            </a:r>
            <a:r>
              <a:rPr lang="tr-TR" sz="2000" b="1" dirty="0" smtClean="0">
                <a:solidFill>
                  <a:srgbClr val="FF0000"/>
                </a:solidFill>
              </a:rPr>
              <a:t>’</a:t>
            </a:r>
            <a:r>
              <a:rPr lang="tr-TR" sz="2000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tr-TR" sz="2000" dirty="0" smtClean="0"/>
              <a:t>uyarısı çıkacak</a:t>
            </a:r>
            <a:r>
              <a:rPr lang="en-US" sz="2000" dirty="0" smtClean="0"/>
              <a:t>t</a:t>
            </a:r>
            <a:r>
              <a:rPr lang="tr-TR" sz="2000" dirty="0" smtClean="0"/>
              <a:t>ır.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7" y="1432616"/>
            <a:ext cx="5027290" cy="374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1177592" y="985400"/>
            <a:ext cx="655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ONLİNE ÖDEME İŞLEMİ </a:t>
            </a:r>
            <a:r>
              <a:rPr lang="tr-TR" b="1" dirty="0" smtClean="0">
                <a:solidFill>
                  <a:srgbClr val="FF0000"/>
                </a:solidFill>
              </a:rPr>
              <a:t>TAMAMLAMA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912609" y="464000"/>
            <a:ext cx="71737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</a:t>
            </a:r>
            <a:r>
              <a:rPr lang="tr-TR" sz="2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İŞLERİ </a:t>
            </a:r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DAİRESİ BAŞKANLIĞI</a:t>
            </a:r>
          </a:p>
        </p:txBody>
      </p:sp>
      <p:pic>
        <p:nvPicPr>
          <p:cNvPr id="5122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6" y="2852936"/>
            <a:ext cx="87321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LBAYRAK\AppData\Local\Microsoft\Windows\INetCache\IE\63NTF9SB\trophy-27824_960_72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816937"/>
            <a:ext cx="986176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2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770946"/>
            <a:ext cx="1038530" cy="103853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955" y="971555"/>
            <a:ext cx="5954804" cy="445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1187623" y="5517232"/>
            <a:ext cx="6439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OBİS’te belgenin yanında </a:t>
            </a:r>
            <a:r>
              <a:rPr lang="tr-TR" b="1" dirty="0" smtClean="0"/>
              <a:t>ÖDENDİ</a:t>
            </a:r>
            <a:r>
              <a:rPr lang="tr-TR" dirty="0" smtClean="0"/>
              <a:t> </a:t>
            </a:r>
            <a:r>
              <a:rPr lang="tr-TR" dirty="0"/>
              <a:t>not düşülecek ve </a:t>
            </a:r>
            <a:r>
              <a:rPr lang="tr-TR" b="1" dirty="0" smtClean="0">
                <a:solidFill>
                  <a:srgbClr val="FF0000"/>
                </a:solidFill>
              </a:rPr>
              <a:t>‘MAKBUZ’ </a:t>
            </a:r>
            <a:r>
              <a:rPr lang="tr-TR" dirty="0" smtClean="0"/>
              <a:t>oluşacaktır.</a:t>
            </a:r>
            <a:endParaRPr lang="tr-TR" dirty="0"/>
          </a:p>
        </p:txBody>
      </p:sp>
      <p:pic>
        <p:nvPicPr>
          <p:cNvPr id="4103" name="Picture 7" descr="C:\Users\ALBAYRAK\AppData\Local\Microsoft\Windows\INetCache\IE\SQ4DDEXT\madentasfaturasiniri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3141"/>
            <a:ext cx="1570883" cy="87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3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1434663" y="971466"/>
            <a:ext cx="6559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ATTESTATIMIN GÖRSELİNE NASIL ULAŞIRIM?</a:t>
            </a:r>
          </a:p>
          <a:p>
            <a:pPr algn="ctr"/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389365" y="5661248"/>
            <a:ext cx="7686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/>
              <a:t>Belge Siparişi </a:t>
            </a:r>
            <a:r>
              <a:rPr lang="tr-TR" dirty="0" smtClean="0"/>
              <a:t>sekmesinden</a:t>
            </a:r>
            <a:endParaRPr lang="tr-TR" dirty="0"/>
          </a:p>
          <a:p>
            <a:pPr algn="ctr"/>
            <a:r>
              <a:rPr lang="tr-TR" b="1" dirty="0" smtClean="0">
                <a:solidFill>
                  <a:srgbClr val="FF0000"/>
                </a:solidFill>
              </a:rPr>
              <a:t>‘LİSE </a:t>
            </a:r>
            <a:r>
              <a:rPr lang="tr-TR" b="1" dirty="0">
                <a:solidFill>
                  <a:srgbClr val="FF0000"/>
                </a:solidFill>
              </a:rPr>
              <a:t>DİPLOMASI SCANER </a:t>
            </a:r>
            <a:r>
              <a:rPr lang="tr-TR" b="1" dirty="0" smtClean="0">
                <a:solidFill>
                  <a:srgbClr val="FF0000"/>
                </a:solidFill>
              </a:rPr>
              <a:t>NÜSHASI’</a:t>
            </a:r>
            <a:endParaRPr lang="tr-TR" b="1" dirty="0">
              <a:solidFill>
                <a:srgbClr val="FF0000"/>
              </a:solidFill>
            </a:endParaRPr>
          </a:p>
          <a:p>
            <a:pPr algn="ctr"/>
            <a:r>
              <a:rPr lang="tr-TR" dirty="0"/>
              <a:t>butonuna basarak </a:t>
            </a:r>
            <a:r>
              <a:rPr lang="tr-TR" dirty="0" err="1"/>
              <a:t>Attestatınızın</a:t>
            </a:r>
            <a:r>
              <a:rPr lang="tr-TR" dirty="0"/>
              <a:t> kopyasını PDF formatında indirebilirsiniz.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44F912A-FD27-49EB-958E-FF64456C2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06898"/>
            <a:ext cx="6202525" cy="42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9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CB0E35-A8F7-44D1-A494-646AB5D02ED9}"/>
              </a:ext>
            </a:extLst>
          </p:cNvPr>
          <p:cNvSpPr txBox="1"/>
          <p:nvPr/>
        </p:nvSpPr>
        <p:spPr>
          <a:xfrm>
            <a:off x="2665067" y="948696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OBİS Şifremi Nasıl Değiştirebilirim?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6C5E179-BC92-4054-A82D-EC714E84F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095" y="1462333"/>
            <a:ext cx="5723809" cy="3933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2D0199-7B48-4580-A77C-736998639C51}"/>
              </a:ext>
            </a:extLst>
          </p:cNvPr>
          <p:cNvSpPr txBox="1"/>
          <p:nvPr/>
        </p:nvSpPr>
        <p:spPr>
          <a:xfrm>
            <a:off x="539552" y="5620598"/>
            <a:ext cx="777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‘ŞİFRE </a:t>
            </a:r>
            <a:r>
              <a:rPr lang="tr-TR" b="1" dirty="0" smtClean="0">
                <a:solidFill>
                  <a:srgbClr val="FF0000"/>
                </a:solidFill>
              </a:rPr>
              <a:t>DEĞİŞTİRME’ </a:t>
            </a:r>
            <a:r>
              <a:rPr lang="tr-TR" dirty="0" smtClean="0"/>
              <a:t>butonuna </a:t>
            </a:r>
            <a:r>
              <a:rPr lang="tr-TR" dirty="0"/>
              <a:t>basarak Şifre Değiştirme İşlemi Başlatılır.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92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CB0E35-A8F7-44D1-A494-646AB5D02ED9}"/>
              </a:ext>
            </a:extLst>
          </p:cNvPr>
          <p:cNvSpPr txBox="1"/>
          <p:nvPr/>
        </p:nvSpPr>
        <p:spPr>
          <a:xfrm>
            <a:off x="2665067" y="948696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OBİS Şifremi Nasıl Değiştirebilirim?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LBAYRAK\AppData\Local\Microsoft\Windows\INetCache\IE\4MN7YSPB\kisisel-verilere-daha-cok-dikkat-edilmesi-gerekiyor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88839"/>
            <a:ext cx="3635896" cy="237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LBAYRAK\AppData\Local\Microsoft\Windows\INetCache\IE\WCZ8PFSB\bitdefender-siber-guvenlik-hakkinda-bilinen-11-yanlis2-724x4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" y="1988839"/>
            <a:ext cx="4370791" cy="241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D5F7DAF-2FB3-493E-B54C-F265AF87A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1318028"/>
            <a:ext cx="5328084" cy="4087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1AE1EAA-B61E-4E61-9FE8-5181B56DB3A2}"/>
              </a:ext>
            </a:extLst>
          </p:cNvPr>
          <p:cNvSpPr txBox="1"/>
          <p:nvPr/>
        </p:nvSpPr>
        <p:spPr>
          <a:xfrm>
            <a:off x="755576" y="5539971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Açılan pencede kullanmakta olduğunuz </a:t>
            </a:r>
            <a:r>
              <a:rPr lang="tr-TR" dirty="0" smtClean="0"/>
              <a:t>şifreyi  </a:t>
            </a:r>
            <a:r>
              <a:rPr lang="tr-TR" dirty="0"/>
              <a:t>hatasız </a:t>
            </a:r>
            <a:r>
              <a:rPr lang="tr-TR" dirty="0" smtClean="0"/>
              <a:t>olarak yazınız </a:t>
            </a:r>
            <a:r>
              <a:rPr lang="tr-TR" dirty="0"/>
              <a:t>ve yeni oluşturulmak </a:t>
            </a:r>
            <a:r>
              <a:rPr lang="tr-TR" dirty="0" smtClean="0"/>
              <a:t>istediğiniz şifrenizi giriniz. Yeni şifrenizi tekrar yazarak </a:t>
            </a:r>
            <a:r>
              <a:rPr lang="tr-TR" b="1" dirty="0">
                <a:solidFill>
                  <a:srgbClr val="FF0000"/>
                </a:solidFill>
              </a:rPr>
              <a:t>‘DEĞİŞTİR’ </a:t>
            </a:r>
            <a:r>
              <a:rPr lang="tr-TR" dirty="0"/>
              <a:t>butonuna </a:t>
            </a:r>
            <a:r>
              <a:rPr lang="tr-TR" dirty="0" smtClean="0"/>
              <a:t>basıp işlemi sonlandırınız.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84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904620" y="424187"/>
            <a:ext cx="7294459" cy="5201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244" y="5776737"/>
            <a:ext cx="1067057" cy="1067057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604726" y="5809031"/>
            <a:ext cx="255620" cy="642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.</a:t>
            </a:r>
          </a:p>
          <a:p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1570629" y="5487749"/>
            <a:ext cx="61408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İlgili yerlere </a:t>
            </a:r>
            <a:r>
              <a:rPr lang="tr-TR" b="1" dirty="0" smtClean="0">
                <a:solidFill>
                  <a:srgbClr val="FF0000"/>
                </a:solidFill>
              </a:rPr>
              <a:t>ÖĞRENCİ NUMARANIZI </a:t>
            </a:r>
            <a:r>
              <a:rPr lang="tr-TR" dirty="0" smtClean="0"/>
              <a:t>ve </a:t>
            </a:r>
            <a:r>
              <a:rPr lang="tr-TR" b="1" dirty="0" smtClean="0">
                <a:solidFill>
                  <a:srgbClr val="FF0000"/>
                </a:solidFill>
              </a:rPr>
              <a:t>ŞİFRENİZİ</a:t>
            </a:r>
            <a:r>
              <a:rPr lang="tr-TR" dirty="0" smtClean="0"/>
              <a:t> yazdıktan sonra</a:t>
            </a:r>
          </a:p>
          <a:p>
            <a:pPr algn="ctr"/>
            <a:r>
              <a:rPr lang="tr-TR" b="1" dirty="0" smtClean="0">
                <a:solidFill>
                  <a:srgbClr val="FF0000"/>
                </a:solidFill>
              </a:rPr>
              <a:t>‘GİRİŞ’</a:t>
            </a:r>
            <a:r>
              <a:rPr lang="tr-TR" dirty="0" smtClean="0"/>
              <a:t> </a:t>
            </a:r>
            <a:r>
              <a:rPr lang="tr-TR" dirty="0"/>
              <a:t>butonuna basınız. </a:t>
            </a:r>
            <a:endParaRPr lang="ky-KG" dirty="0" smtClean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BFC3B31-95D7-473F-A014-A434E4805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00808"/>
            <a:ext cx="19053" cy="4763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CBB0849-7469-43BA-9037-E5A237AD2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09" y="1781381"/>
            <a:ext cx="7352381" cy="3295238"/>
          </a:xfrm>
          <a:prstGeom prst="rect">
            <a:avLst/>
          </a:prstGeom>
        </p:spPr>
      </p:pic>
      <p:pic>
        <p:nvPicPr>
          <p:cNvPr id="5" name="Рисунок 4" descr="Слепой">
            <a:extLst>
              <a:ext uri="{FF2B5EF4-FFF2-40B4-BE49-F238E27FC236}">
                <a16:creationId xmlns="" xmlns:a16="http://schemas.microsoft.com/office/drawing/2014/main" id="{184FD275-902E-4FF1-8339-F4B202AFBC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7526" y="58530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4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1AE1EAA-B61E-4E61-9FE8-5181B56DB3A2}"/>
              </a:ext>
            </a:extLst>
          </p:cNvPr>
          <p:cNvSpPr txBox="1"/>
          <p:nvPr/>
        </p:nvSpPr>
        <p:spPr>
          <a:xfrm>
            <a:off x="395536" y="1396222"/>
            <a:ext cx="842493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/>
              <a:t>Sorularınız için ....@manas.edu.kg uzantılı manas öğrenci mailiniz ile </a:t>
            </a:r>
            <a:r>
              <a:rPr lang="tr-TR" sz="3200" b="1" dirty="0">
                <a:solidFill>
                  <a:srgbClr val="FF0000"/>
                </a:solidFill>
              </a:rPr>
              <a:t>bilgi.oidb@manas.edu.kg </a:t>
            </a:r>
            <a:r>
              <a:rPr lang="tr-TR" sz="3200" dirty="0"/>
              <a:t>adresine yazabilir veya </a:t>
            </a:r>
          </a:p>
          <a:p>
            <a:pPr algn="ctr"/>
            <a:r>
              <a:rPr lang="tr-TR" sz="3200" dirty="0"/>
              <a:t>İktisadi ve İdari Bilimler Fakültesi </a:t>
            </a:r>
          </a:p>
          <a:p>
            <a:pPr marL="514350" indent="-514350" algn="ctr">
              <a:buAutoNum type="arabicPeriod"/>
            </a:pPr>
            <a:r>
              <a:rPr lang="tr-TR" sz="3200" dirty="0"/>
              <a:t>Kat </a:t>
            </a:r>
            <a:r>
              <a:rPr lang="tr-TR" sz="3200" b="1" dirty="0">
                <a:solidFill>
                  <a:srgbClr val="FF0000"/>
                </a:solidFill>
              </a:rPr>
              <a:t>A-102</a:t>
            </a:r>
            <a:r>
              <a:rPr lang="tr-TR" sz="3200" dirty="0"/>
              <a:t> numaralı </a:t>
            </a:r>
          </a:p>
          <a:p>
            <a:pPr algn="ctr"/>
            <a:r>
              <a:rPr lang="tr-TR" sz="3200" dirty="0"/>
              <a:t>Öğrenci İşleri Dairesi Bankosuna </a:t>
            </a:r>
          </a:p>
          <a:p>
            <a:pPr algn="ctr"/>
            <a:r>
              <a:rPr lang="tr-TR" sz="3200" dirty="0"/>
              <a:t>şahsen başvurabilirsiniz.</a:t>
            </a:r>
          </a:p>
          <a:p>
            <a:endParaRPr lang="ru-RU" sz="2000" dirty="0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Трехмерная модель 2" descr="Увеличительное стекло">
                <a:extLst>
                  <a:ext uri="{FF2B5EF4-FFF2-40B4-BE49-F238E27FC236}">
                    <a16:creationId xmlns:a16="http://schemas.microsoft.com/office/drawing/2014/main" id="{CDD3CC11-1EDC-44E0-A683-14D4842F60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08985768"/>
                  </p:ext>
                </p:extLst>
              </p:nvPr>
            </p:nvGraphicFramePr>
            <p:xfrm rot="11842107">
              <a:off x="278007" y="5365506"/>
              <a:ext cx="3626192" cy="1113556"/>
            </p:xfrm>
            <a:graphic>
              <a:graphicData uri="http://schemas.microsoft.com/office/drawing/2017/model3d">
                <am3d:model3d r:embed="rId3">
                  <am3d:spPr>
                    <a:xfrm rot="11842107">
                      <a:off x="0" y="0"/>
                      <a:ext cx="3626192" cy="1113556"/>
                    </a:xfrm>
                    <a:prstGeom prst="rect">
                      <a:avLst/>
                    </a:prstGeom>
                  </am3d:spPr>
                  <am3d:camera>
                    <am3d:pos x="0" y="0" z="513902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68896" d="1000000"/>
                    <am3d:preTrans dx="-1030" dy="-3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136211" ay="-20143" az="1076363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64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Увеличительное стекло">
                <a:extLst>
                  <a:ext uri="{FF2B5EF4-FFF2-40B4-BE49-F238E27FC236}">
                    <a16:creationId xmlns="" xmlns:a16="http://schemas.microsoft.com/office/drawing/2014/main" id="{CDD3CC11-1EDC-44E0-A683-14D4842F60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1842107">
                <a:off x="278007" y="5365506"/>
                <a:ext cx="3626192" cy="11135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Трехмерная модель 6" descr="Океанские течения">
                <a:extLst>
                  <a:ext uri="{FF2B5EF4-FFF2-40B4-BE49-F238E27FC236}">
                    <a16:creationId xmlns:a16="http://schemas.microsoft.com/office/drawing/2014/main" id="{7DCBF1B5-9950-4CC3-9F43-15047DAEBB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63639"/>
                  </p:ext>
                </p:extLst>
              </p:nvPr>
            </p:nvGraphicFramePr>
            <p:xfrm>
              <a:off x="7236296" y="3550658"/>
              <a:ext cx="2236046" cy="237162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36046" cy="2371626"/>
                    </a:xfrm>
                    <a:prstGeom prst="rect">
                      <a:avLst/>
                    </a:prstGeom>
                  </am3d:spPr>
                  <am3d:camera>
                    <am3d:pos x="0" y="0" z="812450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8911" dy="-17995985" dz="-82452"/>
                    <am3d:scale>
                      <am3d:sx n="1000000" d="1000000"/>
                      <am3d:sy n="1000000" d="1000000"/>
                      <am3d:sz n="1000000" d="1000000"/>
                    </am3d:scale>
                    <am3d:rot ax="2248252" ay="1243991" az="910925"/>
                    <am3d:postTrans dx="0" dy="0" dz="0"/>
                  </am3d:trans>
                  <am3d:raster rName="Office3DRenderer" rVer="16.0.8326">
                    <am3d:blip r:embed="rId7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4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 frame="27523"/>
                    </a:ext>
                  </am3d:extLst>
                  <am3d:objViewport viewportSz="24826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Океанские течения">
                <a:extLst>
                  <a:ext uri="{FF2B5EF4-FFF2-40B4-BE49-F238E27FC236}">
                    <a16:creationId xmlns="" xmlns:a16="http://schemas.microsoft.com/office/drawing/2014/main" id="{7DCBF1B5-9950-4CC3-9F43-15047DAEBB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36296" y="3550658"/>
                <a:ext cx="2236046" cy="2371626"/>
              </a:xfrm>
              <a:prstGeom prst="rect">
                <a:avLst/>
              </a:prstGeom>
            </p:spPr>
          </p:pic>
        </mc:Fallback>
      </mc:AlternateContent>
      <p:pic>
        <p:nvPicPr>
          <p:cNvPr id="3076" name="Picture 4" descr="C:\Users\ALBAYRAK\AppData\Local\Microsoft\Windows\INetCache\IE\SQ4DDEXT\istockphoto-477560990-170x170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1"/>
            <a:ext cx="1008112" cy="75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45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96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1AE1EAA-B61E-4E61-9FE8-5181B56DB3A2}"/>
              </a:ext>
            </a:extLst>
          </p:cNvPr>
          <p:cNvSpPr txBox="1"/>
          <p:nvPr/>
        </p:nvSpPr>
        <p:spPr>
          <a:xfrm>
            <a:off x="395536" y="1484784"/>
            <a:ext cx="84249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Dinlendiğiniz için Teşekkür Eder, Derslerinizde Başarılar Dileriz.</a:t>
            </a:r>
          </a:p>
          <a:p>
            <a:pPr algn="ctr"/>
            <a:r>
              <a:rPr lang="tr-T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Öğrenci İşleri Dairesi Başkanlığı</a:t>
            </a:r>
          </a:p>
          <a:p>
            <a:endParaRPr lang="ru-RU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Трехмерная модель 2" descr="Игрушечный компас">
                <a:extLst>
                  <a:ext uri="{FF2B5EF4-FFF2-40B4-BE49-F238E27FC236}">
                    <a16:creationId xmlns:a16="http://schemas.microsoft.com/office/drawing/2014/main" id="{A436598E-BA70-405A-A72A-6A86A4EAFD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18098558"/>
                  </p:ext>
                </p:extLst>
              </p:nvPr>
            </p:nvGraphicFramePr>
            <p:xfrm>
              <a:off x="3059832" y="3389467"/>
              <a:ext cx="2807680" cy="27043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807680" cy="2704384"/>
                    </a:xfrm>
                    <a:prstGeom prst="rect">
                      <a:avLst/>
                    </a:prstGeom>
                  </am3d:spPr>
                  <am3d:camera>
                    <am3d:pos x="0" y="0" z="646684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779294" d="1000000"/>
                    <am3d:preTrans dx="790893" dy="-1559661" dz="790620"/>
                    <am3d:scale>
                      <am3d:sx n="1000000" d="1000000"/>
                      <am3d:sy n="1000000" d="1000000"/>
                      <am3d:sz n="1000000" d="1000000"/>
                    </am3d:scale>
                    <am3d:rot ax="-2954328" ay="73263" az="-8495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63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Игрушечный компас">
                <a:extLst>
                  <a:ext uri="{FF2B5EF4-FFF2-40B4-BE49-F238E27FC236}">
                    <a16:creationId xmlns="" xmlns:a16="http://schemas.microsoft.com/office/drawing/2014/main" id="{A436598E-BA70-405A-A72A-6A86A4EAFD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9832" y="3389467"/>
                <a:ext cx="2807680" cy="2704384"/>
              </a:xfrm>
              <a:prstGeom prst="rect">
                <a:avLst/>
              </a:prstGeom>
            </p:spPr>
          </p:pic>
        </mc:Fallback>
      </mc:AlternateContent>
      <p:sp>
        <p:nvSpPr>
          <p:cNvPr id="6" name="Dikdörtgen 5"/>
          <p:cNvSpPr/>
          <p:nvPr/>
        </p:nvSpPr>
        <p:spPr>
          <a:xfrm>
            <a:off x="1058282" y="548680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</p:spTree>
    <p:extLst>
      <p:ext uri="{BB962C8B-B14F-4D97-AF65-F5344CB8AC3E}">
        <p14:creationId xmlns:p14="http://schemas.microsoft.com/office/powerpoint/2010/main" val="29694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795" y="6021288"/>
            <a:ext cx="822506" cy="822506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1839521" y="944672"/>
            <a:ext cx="618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OBİS Şifremi Nasıl </a:t>
            </a:r>
            <a:r>
              <a:rPr lang="tr-TR" dirty="0" smtClean="0">
                <a:solidFill>
                  <a:srgbClr val="FF0000"/>
                </a:solidFill>
              </a:rPr>
              <a:t>ve Nereden Temin Edebilirim?</a:t>
            </a:r>
            <a:endParaRPr lang="tr-TR" dirty="0">
              <a:solidFill>
                <a:srgbClr val="FF0000"/>
              </a:solidFill>
            </a:endParaRPr>
          </a:p>
          <a:p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1259632" y="5519171"/>
            <a:ext cx="7347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OBİS şifresini temin etmek için </a:t>
            </a:r>
            <a:r>
              <a:rPr lang="tr-TR" dirty="0"/>
              <a:t>Öğrenci numaranızı açılan ekranda </a:t>
            </a:r>
            <a:endParaRPr lang="tr-TR" dirty="0" smtClean="0"/>
          </a:p>
          <a:p>
            <a:r>
              <a:rPr lang="tr-TR" dirty="0" smtClean="0"/>
              <a:t>girdikten </a:t>
            </a:r>
            <a:r>
              <a:rPr lang="tr-TR" dirty="0"/>
              <a:t>sonra </a:t>
            </a:r>
            <a:r>
              <a:rPr lang="tr-TR" b="1" dirty="0" smtClean="0">
                <a:solidFill>
                  <a:srgbClr val="FF0000"/>
                </a:solidFill>
              </a:rPr>
              <a:t>‘</a:t>
            </a:r>
            <a:r>
              <a:rPr lang="tr-TR" b="1" dirty="0">
                <a:solidFill>
                  <a:srgbClr val="FF0000"/>
                </a:solidFill>
              </a:rPr>
              <a:t>ŞİFREMİ GÖNDER’ </a:t>
            </a:r>
            <a:r>
              <a:rPr lang="tr-TR" dirty="0"/>
              <a:t>butonuna </a:t>
            </a:r>
            <a:r>
              <a:rPr lang="tr-TR" dirty="0" smtClean="0"/>
              <a:t>tıkladığınızda şifreniz</a:t>
            </a:r>
          </a:p>
          <a:p>
            <a:r>
              <a:rPr lang="tr-TR" dirty="0" smtClean="0"/>
              <a:t>@manas.edu.kg </a:t>
            </a:r>
            <a:r>
              <a:rPr lang="tr-TR" dirty="0"/>
              <a:t>uzantılı </a:t>
            </a:r>
            <a:r>
              <a:rPr lang="tr-TR" dirty="0" smtClean="0"/>
              <a:t>öğrenci mailinize otomatik olarak gönderilir.</a:t>
            </a:r>
          </a:p>
          <a:p>
            <a:r>
              <a:rPr lang="tr-TR" dirty="0" smtClean="0"/>
              <a:t>Öğrenci mailinize gelen mesajlardan şifrenizi temin edebilirsiniz.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14338" name="Picture 2" descr="C:\Users\ALBAYRAK\AppData\Local\Microsoft\Windows\INetCache\IE\63NTF9SB\lacie-key-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712" y="4293096"/>
            <a:ext cx="865288" cy="61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F61D5A-FBA6-4BFD-8CB2-14D602F44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6" y="1267837"/>
            <a:ext cx="7598508" cy="426391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0" name="Трехмерная модель 9" descr="Угловая изогнутая 2 связи">
                <a:extLst>
                  <a:ext uri="{FF2B5EF4-FFF2-40B4-BE49-F238E27FC236}">
                    <a16:creationId xmlns:a16="http://schemas.microsoft.com/office/drawing/2014/main" id="{9458ACB1-B55A-48CA-A0BF-C25013E0B43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7607083"/>
                  </p:ext>
                </p:extLst>
              </p:nvPr>
            </p:nvGraphicFramePr>
            <p:xfrm>
              <a:off x="247875" y="5657671"/>
              <a:ext cx="1121186" cy="120032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121186" cy="1200329"/>
                    </a:xfrm>
                    <a:prstGeom prst="rect">
                      <a:avLst/>
                    </a:prstGeom>
                  </am3d:spPr>
                  <am3d:camera>
                    <am3d:pos x="0" y="0" z="685467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225" d="1000000"/>
                    <am3d:preTrans dx="334" dy="1330686" dz="146"/>
                    <am3d:scale>
                      <am3d:sx n="1000000" d="1000000"/>
                      <am3d:sy n="1000000" d="1000000"/>
                      <am3d:sz n="1000000" d="1000000"/>
                    </am3d:scale>
                    <am3d:rot ax="4066481" ay="-286718" az="-69136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87743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Угловая изогнутая 2 связи">
                <a:extLst>
                  <a:ext uri="{FF2B5EF4-FFF2-40B4-BE49-F238E27FC236}">
                    <a16:creationId xmlns="" xmlns:a16="http://schemas.microsoft.com/office/drawing/2014/main" id="{9458ACB1-B55A-48CA-A0BF-C25013E0B4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7875" y="5657671"/>
                <a:ext cx="1121186" cy="12003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17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2915816" y="1052736"/>
            <a:ext cx="3707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OBİS Şifremi Nasıl Temin Ederim?</a:t>
            </a:r>
          </a:p>
          <a:p>
            <a:endParaRPr lang="tr-TR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1546966" y="5282014"/>
            <a:ext cx="608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……@manas.edu.kg uzantılı mail adresinize girerek </a:t>
            </a:r>
          </a:p>
          <a:p>
            <a:r>
              <a:rPr lang="tr-TR" dirty="0"/>
              <a:t>gelen </a:t>
            </a:r>
            <a:r>
              <a:rPr lang="tr-TR" dirty="0" smtClean="0"/>
              <a:t>şifrenizi alınız ve şifre alanına yazıp </a:t>
            </a:r>
            <a:r>
              <a:rPr lang="tr-TR" b="1" dirty="0">
                <a:solidFill>
                  <a:srgbClr val="FF0000"/>
                </a:solidFill>
              </a:rPr>
              <a:t>‘GİRİŞ’ </a:t>
            </a:r>
            <a:r>
              <a:rPr lang="tr-TR" dirty="0" smtClean="0"/>
              <a:t>yapınız. </a:t>
            </a:r>
            <a:endParaRPr lang="tr-TR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C336311-A69A-4694-B6F9-9BDEA623A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5" y="1414994"/>
            <a:ext cx="7676190" cy="350476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Трехмерная модель 3" descr="Красконаполненная печать">
                <a:extLst>
                  <a:ext uri="{FF2B5EF4-FFF2-40B4-BE49-F238E27FC236}">
                    <a16:creationId xmlns:a16="http://schemas.microsoft.com/office/drawing/2014/main" id="{66EE62DE-8058-49EE-8802-304D2CD9C64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5330807"/>
                  </p:ext>
                </p:extLst>
              </p:nvPr>
            </p:nvGraphicFramePr>
            <p:xfrm>
              <a:off x="179512" y="5040614"/>
              <a:ext cx="1378395" cy="168197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378395" cy="1681972"/>
                    </a:xfrm>
                    <a:prstGeom prst="rect">
                      <a:avLst/>
                    </a:prstGeom>
                  </am3d:spPr>
                  <am3d:camera>
                    <am3d:pos x="0" y="0" z="713128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5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156507" ay="-991109" az="-221541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1685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Красконаполненная печать">
                <a:extLst>
                  <a:ext uri="{FF2B5EF4-FFF2-40B4-BE49-F238E27FC236}">
                    <a16:creationId xmlns="" xmlns:a16="http://schemas.microsoft.com/office/drawing/2014/main" id="{66EE62DE-8058-49EE-8802-304D2CD9C6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9512" y="5040614"/>
                <a:ext cx="1378395" cy="16819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884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-17436" y="5350276"/>
            <a:ext cx="9098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/>
              <a:t>OBİS’e</a:t>
            </a:r>
            <a:r>
              <a:rPr lang="tr-TR" dirty="0"/>
              <a:t> giriş yaptıktan sonra ilk olarak açılan pencerede </a:t>
            </a:r>
            <a:r>
              <a:rPr lang="tr-TR" dirty="0" smtClean="0"/>
              <a:t>yer alan </a:t>
            </a:r>
            <a:r>
              <a:rPr lang="tr-TR" dirty="0"/>
              <a:t>formu </a:t>
            </a:r>
            <a:r>
              <a:rPr lang="tr-TR" dirty="0" smtClean="0"/>
              <a:t>okuyup</a:t>
            </a:r>
            <a:endParaRPr lang="tr-TR" dirty="0"/>
          </a:p>
          <a:p>
            <a:pPr algn="ctr"/>
            <a:r>
              <a:rPr lang="tr-TR" b="1" dirty="0">
                <a:solidFill>
                  <a:srgbClr val="FF0000"/>
                </a:solidFill>
              </a:rPr>
              <a:t> ‘ŞARTLARI KABUL EDİYORUM’ </a:t>
            </a:r>
            <a:r>
              <a:rPr lang="tr-TR" dirty="0"/>
              <a:t>butonuna </a:t>
            </a:r>
            <a:r>
              <a:rPr lang="tr-TR" dirty="0" smtClean="0"/>
              <a:t>tıklayınız.</a:t>
            </a:r>
          </a:p>
          <a:p>
            <a:pPr algn="ctr"/>
            <a:endParaRPr lang="tr-TR" dirty="0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Трехмерная модель 3" descr="Зеленая галочка">
                <a:extLst>
                  <a:ext uri="{FF2B5EF4-FFF2-40B4-BE49-F238E27FC236}">
                    <a16:creationId xmlns:a16="http://schemas.microsoft.com/office/drawing/2014/main" id="{8D110691-6CA5-4513-8A59-0997F32473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8589636"/>
                  </p:ext>
                </p:extLst>
              </p:nvPr>
            </p:nvGraphicFramePr>
            <p:xfrm>
              <a:off x="7386956" y="3492529"/>
              <a:ext cx="1578468" cy="172630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578468" cy="1726307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566027" ay="-361620" az="33284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5293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Зеленая галочка">
                <a:extLst>
                  <a:ext uri="{FF2B5EF4-FFF2-40B4-BE49-F238E27FC236}">
                    <a16:creationId xmlns="" xmlns:a16="http://schemas.microsoft.com/office/drawing/2014/main" id="{8D110691-6CA5-4513-8A59-0997F32473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6956" y="3492529"/>
                <a:ext cx="1578468" cy="1726307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99154"/>
            <a:ext cx="5635280" cy="411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8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020550" y="5218000"/>
            <a:ext cx="7170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Açılan pencerede yer alan telefon numaranızı kontrol ediniz ve </a:t>
            </a:r>
            <a:r>
              <a:rPr lang="tr-TR" b="1" dirty="0" smtClean="0">
                <a:solidFill>
                  <a:srgbClr val="FF0000"/>
                </a:solidFill>
              </a:rPr>
              <a:t>‘GÜNCELLE’ </a:t>
            </a:r>
            <a:r>
              <a:rPr lang="tr-TR" dirty="0" smtClean="0"/>
              <a:t>butonuna basınız.</a:t>
            </a:r>
            <a:r>
              <a:rPr lang="ru-RU" dirty="0" smtClean="0"/>
              <a:t> </a:t>
            </a:r>
          </a:p>
          <a:p>
            <a:pPr algn="ctr"/>
            <a:r>
              <a:rPr lang="tr-TR" dirty="0" smtClean="0"/>
              <a:t>Telefon </a:t>
            </a:r>
            <a:r>
              <a:rPr lang="tr-TR" dirty="0"/>
              <a:t>numaranız sadece Öğrenci İşleri Dairesince ve danışmanınız tarafından görünmekte olup üçüncü </a:t>
            </a:r>
            <a:r>
              <a:rPr lang="tr-TR" dirty="0" smtClean="0"/>
              <a:t>kişilerle </a:t>
            </a:r>
            <a:r>
              <a:rPr lang="tr-TR" dirty="0"/>
              <a:t>paylaşılmaz.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5FBAD15-D8F7-414C-91BA-23A1FB704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196161"/>
            <a:ext cx="6078117" cy="402183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Трехмерная модель 3" descr="Молоток">
                <a:extLst>
                  <a:ext uri="{FF2B5EF4-FFF2-40B4-BE49-F238E27FC236}">
                    <a16:creationId xmlns:a16="http://schemas.microsoft.com/office/drawing/2014/main" id="{1DB4A75E-D0BB-4677-A25C-533E319462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01179221"/>
                  </p:ext>
                </p:extLst>
              </p:nvPr>
            </p:nvGraphicFramePr>
            <p:xfrm>
              <a:off x="126125" y="2636402"/>
              <a:ext cx="894085" cy="294858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894085" cy="2948580"/>
                    </a:xfrm>
                    <a:prstGeom prst="rect">
                      <a:avLst/>
                    </a:prstGeom>
                  </am3d:spPr>
                  <am3d:camera>
                    <am3d:pos x="0" y="0" z="504633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35755" d="1000000"/>
                    <am3d:preTrans dx="-24" dy="105" dz="61"/>
                    <am3d:scale>
                      <am3d:sx n="1000000" d="1000000"/>
                      <am3d:sy n="1000000" d="1000000"/>
                      <am3d:sz n="1000000" d="1000000"/>
                    </am3d:scale>
                    <am3d:rot ax="-8304782" ay="-1705996" az="942563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1197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Молоток">
                <a:extLst>
                  <a:ext uri="{FF2B5EF4-FFF2-40B4-BE49-F238E27FC236}">
                    <a16:creationId xmlns="" xmlns:a16="http://schemas.microsoft.com/office/drawing/2014/main" id="{1DB4A75E-D0BB-4677-A25C-533E319462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125" y="2636402"/>
                <a:ext cx="894085" cy="29485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88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79" y="5877272"/>
            <a:ext cx="966522" cy="966522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179512" y="4928100"/>
            <a:ext cx="79512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Açılan Pencerede </a:t>
            </a:r>
            <a:r>
              <a:rPr lang="tr-TR" b="1" dirty="0" smtClean="0">
                <a:solidFill>
                  <a:srgbClr val="FF0000"/>
                </a:solidFill>
              </a:rPr>
              <a:t>‘ALDIĞI DERSLER’ </a:t>
            </a:r>
            <a:r>
              <a:rPr lang="tr-TR" dirty="0" smtClean="0"/>
              <a:t>sekmesine tıkladığınızda Akademik </a:t>
            </a:r>
            <a:r>
              <a:rPr lang="tr-TR" dirty="0"/>
              <a:t>Danışman bilgileri, geçerli yarıyılda kayıt olduğunuz derslerin bilgileri ve bu derslerden yaptığınız devamsızlık oranları </a:t>
            </a:r>
            <a:r>
              <a:rPr lang="tr-TR" dirty="0" smtClean="0"/>
              <a:t>görülecektir.</a:t>
            </a:r>
            <a:endParaRPr lang="en-US" dirty="0" smtClean="0"/>
          </a:p>
          <a:p>
            <a:pPr algn="ctr"/>
            <a:r>
              <a:rPr lang="tr-TR" dirty="0" smtClean="0"/>
              <a:t>Eğer </a:t>
            </a:r>
            <a:r>
              <a:rPr lang="tr-TR" dirty="0"/>
              <a:t>Ders listesinde bir hata varsa Akademik </a:t>
            </a:r>
            <a:r>
              <a:rPr lang="tr-TR" dirty="0" smtClean="0"/>
              <a:t>Danışmanınızla </a:t>
            </a:r>
            <a:r>
              <a:rPr lang="tr-TR" dirty="0"/>
              <a:t>irtibata geçiniz. Devamsızlık oranlarında bir hata söz konusu ise ilgili </a:t>
            </a:r>
            <a:r>
              <a:rPr lang="tr-TR" dirty="0" smtClean="0"/>
              <a:t>ders </a:t>
            </a:r>
            <a:r>
              <a:rPr lang="tr-TR" dirty="0"/>
              <a:t>H</a:t>
            </a:r>
            <a:r>
              <a:rPr lang="tr-TR" dirty="0" smtClean="0"/>
              <a:t>ocasına </a:t>
            </a:r>
            <a:r>
              <a:rPr lang="tr-TR" dirty="0"/>
              <a:t>başvurunuz.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Трехмерная модель 8" descr="Пчела">
                <a:extLst>
                  <a:ext uri="{FF2B5EF4-FFF2-40B4-BE49-F238E27FC236}">
                    <a16:creationId xmlns:a16="http://schemas.microsoft.com/office/drawing/2014/main" id="{7ADDB5E0-115E-402D-8E11-3778AEBBD73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6921521"/>
                  </p:ext>
                </p:extLst>
              </p:nvPr>
            </p:nvGraphicFramePr>
            <p:xfrm>
              <a:off x="-316282" y="1615797"/>
              <a:ext cx="1964801" cy="204073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964801" cy="2040735"/>
                    </a:xfrm>
                    <a:prstGeom prst="rect">
                      <a:avLst/>
                    </a:prstGeom>
                  </am3d:spPr>
                  <am3d:camera>
                    <am3d:pos x="0" y="0" z="713541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141" d="1000000"/>
                    <am3d:preTrans dx="0" dy="-14821951" dz="-1683639"/>
                    <am3d:scale>
                      <am3d:sx n="1000000" d="1000000"/>
                      <am3d:sy n="1000000" d="1000000"/>
                      <am3d:sz n="1000000" d="1000000"/>
                    </am3d:scale>
                    <am3d:rot ax="8045028" ay="-1794437" az="-916560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4204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Трехмерная модель 8" descr="Пчела">
                <a:extLst>
                  <a:ext uri="{FF2B5EF4-FFF2-40B4-BE49-F238E27FC236}">
                    <a16:creationId xmlns="" xmlns:a16="http://schemas.microsoft.com/office/drawing/2014/main" id="{7ADDB5E0-115E-402D-8E11-3778AEBBD7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16282" y="1615797"/>
                <a:ext cx="1964801" cy="2040735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39433"/>
            <a:ext cx="5604544" cy="378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0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99635" y="421139"/>
            <a:ext cx="7099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ÖĞRENCİ İŞLERİ DAİRESİ BAŞKANLIĞI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71" y="5805264"/>
            <a:ext cx="1038530" cy="103853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3452" y="4766244"/>
            <a:ext cx="710531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i="1" dirty="0" smtClean="0"/>
              <a:t>Devamsızlık oranınız sarı renkte ise bu KRİTİK SEVİYEDE olduğunuzu gösterir.</a:t>
            </a:r>
            <a:endParaRPr lang="tr-TR" b="1" i="1" dirty="0"/>
          </a:p>
        </p:txBody>
      </p:sp>
      <p:sp>
        <p:nvSpPr>
          <p:cNvPr id="3" name="Metin kutusu 2"/>
          <p:cNvSpPr txBox="1"/>
          <p:nvPr/>
        </p:nvSpPr>
        <p:spPr>
          <a:xfrm>
            <a:off x="1030269" y="5661248"/>
            <a:ext cx="6980824" cy="1077218"/>
          </a:xfrm>
          <a:prstGeom prst="rect">
            <a:avLst/>
          </a:prstGeom>
          <a:solidFill>
            <a:srgbClr val="FF1919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i="1" dirty="0">
                <a:solidFill>
                  <a:schemeClr val="bg1">
                    <a:lumMod val="95000"/>
                  </a:schemeClr>
                </a:solidFill>
              </a:rPr>
              <a:t>Devamsızlık </a:t>
            </a:r>
            <a:r>
              <a:rPr lang="tr-TR" sz="1600" i="1" dirty="0" smtClean="0">
                <a:solidFill>
                  <a:schemeClr val="bg1">
                    <a:lumMod val="95000"/>
                  </a:schemeClr>
                </a:solidFill>
              </a:rPr>
              <a:t>oranınızın Kırmızı renkte olması o dersten </a:t>
            </a:r>
          </a:p>
          <a:p>
            <a:pPr algn="ctr"/>
            <a:r>
              <a:rPr lang="tr-TR" sz="1600" i="1" dirty="0" smtClean="0">
                <a:solidFill>
                  <a:schemeClr val="bg1">
                    <a:lumMod val="95000"/>
                  </a:schemeClr>
                </a:solidFill>
              </a:rPr>
              <a:t>devamsızlık hakkını doldurduğunuz</a:t>
            </a:r>
          </a:p>
          <a:p>
            <a:pPr algn="ctr"/>
            <a:r>
              <a:rPr lang="tr-TR" sz="1600" i="1" dirty="0" smtClean="0">
                <a:solidFill>
                  <a:schemeClr val="bg1">
                    <a:lumMod val="95000"/>
                  </a:schemeClr>
                </a:solidFill>
              </a:rPr>
              <a:t> ve F1 (DEVAMSIZLIK) nedeni ile BAŞARISIZ OLUNDUĞUNUZ anlamına</a:t>
            </a:r>
          </a:p>
          <a:p>
            <a:pPr algn="ctr"/>
            <a:r>
              <a:rPr lang="tr-TR" sz="1600" i="1" dirty="0" smtClean="0">
                <a:solidFill>
                  <a:schemeClr val="bg1">
                    <a:lumMod val="95000"/>
                  </a:schemeClr>
                </a:solidFill>
              </a:rPr>
              <a:t>gelmektedir. </a:t>
            </a:r>
            <a:endParaRPr lang="tr-TR" sz="160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8" name="Picture 4" descr="C:\Users\ALBAYRAK\AppData\Local\Microsoft\Windows\INetCache\IE\4MN7YSPB\64974-emoticon-death-sadness-facebook-crying-emoji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" y="5733256"/>
            <a:ext cx="908720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LBAYRAK\AppData\Local\Microsoft\Windows\INetCache\IE\63NTF9SB\warning-147699_960_72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52" y="4735100"/>
            <a:ext cx="726280" cy="66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05420"/>
            <a:ext cx="5328592" cy="366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8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tlik">
  <a:themeElements>
    <a:clrScheme name="Netlik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is Klasik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tli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459</TotalTime>
  <Words>874</Words>
  <Application>Microsoft Office PowerPoint</Application>
  <PresentationFormat>Ekran Gösterisi (4:3)</PresentationFormat>
  <Paragraphs>118</Paragraphs>
  <Slides>31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32" baseType="lpstr">
      <vt:lpstr>Netlik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ALBAYRAK</dc:creator>
  <cp:lastModifiedBy>ALBAYRAK</cp:lastModifiedBy>
  <cp:revision>50</cp:revision>
  <dcterms:created xsi:type="dcterms:W3CDTF">2023-11-14T09:07:50Z</dcterms:created>
  <dcterms:modified xsi:type="dcterms:W3CDTF">2023-11-20T06:08:45Z</dcterms:modified>
</cp:coreProperties>
</file>